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75" r:id="rId5"/>
    <p:sldId id="258" r:id="rId6"/>
    <p:sldId id="281" r:id="rId7"/>
    <p:sldId id="282" r:id="rId8"/>
    <p:sldId id="276" r:id="rId9"/>
    <p:sldId id="283" r:id="rId10"/>
    <p:sldId id="284" r:id="rId11"/>
    <p:sldId id="285" r:id="rId12"/>
    <p:sldId id="266" r:id="rId13"/>
    <p:sldId id="264" r:id="rId14"/>
    <p:sldId id="267" r:id="rId15"/>
    <p:sldId id="277" r:id="rId16"/>
    <p:sldId id="268" r:id="rId17"/>
    <p:sldId id="278" r:id="rId18"/>
    <p:sldId id="280" r:id="rId19"/>
    <p:sldId id="279" r:id="rId20"/>
    <p:sldId id="286" r:id="rId21"/>
    <p:sldId id="270" r:id="rId22"/>
    <p:sldId id="269" r:id="rId23"/>
    <p:sldId id="272" r:id="rId24"/>
    <p:sldId id="273" r:id="rId25"/>
    <p:sldId id="274" r:id="rId26"/>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5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45" autoAdjust="0"/>
    <p:restoredTop sz="94660"/>
  </p:normalViewPr>
  <p:slideViewPr>
    <p:cSldViewPr snapToGrid="0">
      <p:cViewPr varScale="1">
        <p:scale>
          <a:sx n="110" d="100"/>
          <a:sy n="110" d="100"/>
        </p:scale>
        <p:origin x="4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EA1D0-FC96-C284-BA7C-C7F3AFF0FE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F2ECF40-9CFB-018D-1B5A-5071673B53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08D7BC-E776-5300-F40B-D4DF88156841}"/>
              </a:ext>
            </a:extLst>
          </p:cNvPr>
          <p:cNvSpPr>
            <a:spLocks noGrp="1"/>
          </p:cNvSpPr>
          <p:nvPr>
            <p:ph type="dt" sz="half" idx="10"/>
          </p:nvPr>
        </p:nvSpPr>
        <p:spPr/>
        <p:txBody>
          <a:bodyPr/>
          <a:lstStyle/>
          <a:p>
            <a:fld id="{0C02CF73-E4CB-4260-99C4-369E73601DC5}" type="datetimeFigureOut">
              <a:rPr lang="en-US" smtClean="0"/>
              <a:t>6/6/2024</a:t>
            </a:fld>
            <a:endParaRPr lang="en-US" dirty="0"/>
          </a:p>
        </p:txBody>
      </p:sp>
      <p:sp>
        <p:nvSpPr>
          <p:cNvPr id="5" name="Footer Placeholder 4">
            <a:extLst>
              <a:ext uri="{FF2B5EF4-FFF2-40B4-BE49-F238E27FC236}">
                <a16:creationId xmlns:a16="http://schemas.microsoft.com/office/drawing/2014/main" id="{5920A2BF-BBBC-DA20-AC53-50C334525EE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C8DF96E-D7AD-26FE-DE2B-A66CDA849E1D}"/>
              </a:ext>
            </a:extLst>
          </p:cNvPr>
          <p:cNvSpPr>
            <a:spLocks noGrp="1"/>
          </p:cNvSpPr>
          <p:nvPr>
            <p:ph type="sldNum" sz="quarter" idx="12"/>
          </p:nvPr>
        </p:nvSpPr>
        <p:spPr/>
        <p:txBody>
          <a:bodyPr/>
          <a:lstStyle/>
          <a:p>
            <a:fld id="{A2DCB2D7-315A-43DB-B8DE-72774293B962}" type="slidenum">
              <a:rPr lang="en-US" smtClean="0"/>
              <a:t>‹#›</a:t>
            </a:fld>
            <a:endParaRPr lang="en-US" dirty="0"/>
          </a:p>
        </p:txBody>
      </p:sp>
    </p:spTree>
    <p:extLst>
      <p:ext uri="{BB962C8B-B14F-4D97-AF65-F5344CB8AC3E}">
        <p14:creationId xmlns:p14="http://schemas.microsoft.com/office/powerpoint/2010/main" val="2709377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C0C3C-492A-2C1B-522D-7D3EB54B908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92858F4-7FD2-7B74-A0AA-8FC5590A50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5E8883-74C7-85FE-77B3-7608A72D6914}"/>
              </a:ext>
            </a:extLst>
          </p:cNvPr>
          <p:cNvSpPr>
            <a:spLocks noGrp="1"/>
          </p:cNvSpPr>
          <p:nvPr>
            <p:ph type="dt" sz="half" idx="10"/>
          </p:nvPr>
        </p:nvSpPr>
        <p:spPr/>
        <p:txBody>
          <a:bodyPr/>
          <a:lstStyle/>
          <a:p>
            <a:fld id="{0C02CF73-E4CB-4260-99C4-369E73601DC5}" type="datetimeFigureOut">
              <a:rPr lang="en-US" smtClean="0"/>
              <a:t>6/6/2024</a:t>
            </a:fld>
            <a:endParaRPr lang="en-US" dirty="0"/>
          </a:p>
        </p:txBody>
      </p:sp>
      <p:sp>
        <p:nvSpPr>
          <p:cNvPr id="5" name="Footer Placeholder 4">
            <a:extLst>
              <a:ext uri="{FF2B5EF4-FFF2-40B4-BE49-F238E27FC236}">
                <a16:creationId xmlns:a16="http://schemas.microsoft.com/office/drawing/2014/main" id="{222CC16F-7EC1-F06A-DFB8-95493BCDD5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0FE8635-9722-6258-F4BE-4472B99DDD83}"/>
              </a:ext>
            </a:extLst>
          </p:cNvPr>
          <p:cNvSpPr>
            <a:spLocks noGrp="1"/>
          </p:cNvSpPr>
          <p:nvPr>
            <p:ph type="sldNum" sz="quarter" idx="12"/>
          </p:nvPr>
        </p:nvSpPr>
        <p:spPr/>
        <p:txBody>
          <a:bodyPr/>
          <a:lstStyle/>
          <a:p>
            <a:fld id="{A2DCB2D7-315A-43DB-B8DE-72774293B962}" type="slidenum">
              <a:rPr lang="en-US" smtClean="0"/>
              <a:t>‹#›</a:t>
            </a:fld>
            <a:endParaRPr lang="en-US" dirty="0"/>
          </a:p>
        </p:txBody>
      </p:sp>
    </p:spTree>
    <p:extLst>
      <p:ext uri="{BB962C8B-B14F-4D97-AF65-F5344CB8AC3E}">
        <p14:creationId xmlns:p14="http://schemas.microsoft.com/office/powerpoint/2010/main" val="478542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260D5B-3A81-8A4E-E409-5423DA93033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3D98761-7F9D-DB8D-7F1B-17159E9ACF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004130-09EB-C333-91D0-C7FE9F687533}"/>
              </a:ext>
            </a:extLst>
          </p:cNvPr>
          <p:cNvSpPr>
            <a:spLocks noGrp="1"/>
          </p:cNvSpPr>
          <p:nvPr>
            <p:ph type="dt" sz="half" idx="10"/>
          </p:nvPr>
        </p:nvSpPr>
        <p:spPr/>
        <p:txBody>
          <a:bodyPr/>
          <a:lstStyle/>
          <a:p>
            <a:fld id="{0C02CF73-E4CB-4260-99C4-369E73601DC5}" type="datetimeFigureOut">
              <a:rPr lang="en-US" smtClean="0"/>
              <a:t>6/6/2024</a:t>
            </a:fld>
            <a:endParaRPr lang="en-US" dirty="0"/>
          </a:p>
        </p:txBody>
      </p:sp>
      <p:sp>
        <p:nvSpPr>
          <p:cNvPr id="5" name="Footer Placeholder 4">
            <a:extLst>
              <a:ext uri="{FF2B5EF4-FFF2-40B4-BE49-F238E27FC236}">
                <a16:creationId xmlns:a16="http://schemas.microsoft.com/office/drawing/2014/main" id="{3DF9604C-59D9-E8B3-0BE4-57754ED4707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DE2BCE1-D709-9C82-D4E9-E33D35E895A3}"/>
              </a:ext>
            </a:extLst>
          </p:cNvPr>
          <p:cNvSpPr>
            <a:spLocks noGrp="1"/>
          </p:cNvSpPr>
          <p:nvPr>
            <p:ph type="sldNum" sz="quarter" idx="12"/>
          </p:nvPr>
        </p:nvSpPr>
        <p:spPr/>
        <p:txBody>
          <a:bodyPr/>
          <a:lstStyle/>
          <a:p>
            <a:fld id="{A2DCB2D7-315A-43DB-B8DE-72774293B962}" type="slidenum">
              <a:rPr lang="en-US" smtClean="0"/>
              <a:t>‹#›</a:t>
            </a:fld>
            <a:endParaRPr lang="en-US" dirty="0"/>
          </a:p>
        </p:txBody>
      </p:sp>
    </p:spTree>
    <p:extLst>
      <p:ext uri="{BB962C8B-B14F-4D97-AF65-F5344CB8AC3E}">
        <p14:creationId xmlns:p14="http://schemas.microsoft.com/office/powerpoint/2010/main" val="3111578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9B883-39A5-C3AE-0BE8-9A2F7F8AD7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46B351-9A7A-8D83-1168-EC55AB49AC0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71366E-B6B9-4E22-DE7E-562412010A13}"/>
              </a:ext>
            </a:extLst>
          </p:cNvPr>
          <p:cNvSpPr>
            <a:spLocks noGrp="1"/>
          </p:cNvSpPr>
          <p:nvPr>
            <p:ph type="dt" sz="half" idx="10"/>
          </p:nvPr>
        </p:nvSpPr>
        <p:spPr/>
        <p:txBody>
          <a:bodyPr/>
          <a:lstStyle/>
          <a:p>
            <a:fld id="{0C02CF73-E4CB-4260-99C4-369E73601DC5}" type="datetimeFigureOut">
              <a:rPr lang="en-US" smtClean="0"/>
              <a:t>6/6/2024</a:t>
            </a:fld>
            <a:endParaRPr lang="en-US" dirty="0"/>
          </a:p>
        </p:txBody>
      </p:sp>
      <p:sp>
        <p:nvSpPr>
          <p:cNvPr id="5" name="Footer Placeholder 4">
            <a:extLst>
              <a:ext uri="{FF2B5EF4-FFF2-40B4-BE49-F238E27FC236}">
                <a16:creationId xmlns:a16="http://schemas.microsoft.com/office/drawing/2014/main" id="{C16B0063-4688-7BDE-D28B-FEE3F4C3F7B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1F62373-E25B-E57D-908C-C57AAAF269B0}"/>
              </a:ext>
            </a:extLst>
          </p:cNvPr>
          <p:cNvSpPr>
            <a:spLocks noGrp="1"/>
          </p:cNvSpPr>
          <p:nvPr>
            <p:ph type="sldNum" sz="quarter" idx="12"/>
          </p:nvPr>
        </p:nvSpPr>
        <p:spPr/>
        <p:txBody>
          <a:bodyPr/>
          <a:lstStyle/>
          <a:p>
            <a:fld id="{A2DCB2D7-315A-43DB-B8DE-72774293B962}" type="slidenum">
              <a:rPr lang="en-US" smtClean="0"/>
              <a:t>‹#›</a:t>
            </a:fld>
            <a:endParaRPr lang="en-US" dirty="0"/>
          </a:p>
        </p:txBody>
      </p:sp>
    </p:spTree>
    <p:extLst>
      <p:ext uri="{BB962C8B-B14F-4D97-AF65-F5344CB8AC3E}">
        <p14:creationId xmlns:p14="http://schemas.microsoft.com/office/powerpoint/2010/main" val="1161808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352E7-7B39-1567-0359-BA8FF1D304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CC1DD7B-205D-8F9C-1E5A-403E980134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DD4395B-2F99-7CA0-5105-0B78DEAEC9C3}"/>
              </a:ext>
            </a:extLst>
          </p:cNvPr>
          <p:cNvSpPr>
            <a:spLocks noGrp="1"/>
          </p:cNvSpPr>
          <p:nvPr>
            <p:ph type="dt" sz="half" idx="10"/>
          </p:nvPr>
        </p:nvSpPr>
        <p:spPr/>
        <p:txBody>
          <a:bodyPr/>
          <a:lstStyle/>
          <a:p>
            <a:fld id="{0C02CF73-E4CB-4260-99C4-369E73601DC5}" type="datetimeFigureOut">
              <a:rPr lang="en-US" smtClean="0"/>
              <a:t>6/6/2024</a:t>
            </a:fld>
            <a:endParaRPr lang="en-US" dirty="0"/>
          </a:p>
        </p:txBody>
      </p:sp>
      <p:sp>
        <p:nvSpPr>
          <p:cNvPr id="5" name="Footer Placeholder 4">
            <a:extLst>
              <a:ext uri="{FF2B5EF4-FFF2-40B4-BE49-F238E27FC236}">
                <a16:creationId xmlns:a16="http://schemas.microsoft.com/office/drawing/2014/main" id="{F6108300-14E3-31CF-6D1D-182621A4655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6CA923F-5933-6F37-78F9-9F5A8BD2409C}"/>
              </a:ext>
            </a:extLst>
          </p:cNvPr>
          <p:cNvSpPr>
            <a:spLocks noGrp="1"/>
          </p:cNvSpPr>
          <p:nvPr>
            <p:ph type="sldNum" sz="quarter" idx="12"/>
          </p:nvPr>
        </p:nvSpPr>
        <p:spPr/>
        <p:txBody>
          <a:bodyPr/>
          <a:lstStyle/>
          <a:p>
            <a:fld id="{A2DCB2D7-315A-43DB-B8DE-72774293B962}" type="slidenum">
              <a:rPr lang="en-US" smtClean="0"/>
              <a:t>‹#›</a:t>
            </a:fld>
            <a:endParaRPr lang="en-US" dirty="0"/>
          </a:p>
        </p:txBody>
      </p:sp>
    </p:spTree>
    <p:extLst>
      <p:ext uri="{BB962C8B-B14F-4D97-AF65-F5344CB8AC3E}">
        <p14:creationId xmlns:p14="http://schemas.microsoft.com/office/powerpoint/2010/main" val="881976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35A80-2A01-2F28-6FE2-04EEFFA738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F67354-D1CB-AB24-15F9-972FA0638D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7723258-2C43-9638-E974-12BB2B98269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FB9841-341C-DDE0-6520-D061F8E4FE44}"/>
              </a:ext>
            </a:extLst>
          </p:cNvPr>
          <p:cNvSpPr>
            <a:spLocks noGrp="1"/>
          </p:cNvSpPr>
          <p:nvPr>
            <p:ph type="dt" sz="half" idx="10"/>
          </p:nvPr>
        </p:nvSpPr>
        <p:spPr/>
        <p:txBody>
          <a:bodyPr/>
          <a:lstStyle/>
          <a:p>
            <a:fld id="{0C02CF73-E4CB-4260-99C4-369E73601DC5}" type="datetimeFigureOut">
              <a:rPr lang="en-US" smtClean="0"/>
              <a:t>6/6/2024</a:t>
            </a:fld>
            <a:endParaRPr lang="en-US" dirty="0"/>
          </a:p>
        </p:txBody>
      </p:sp>
      <p:sp>
        <p:nvSpPr>
          <p:cNvPr id="6" name="Footer Placeholder 5">
            <a:extLst>
              <a:ext uri="{FF2B5EF4-FFF2-40B4-BE49-F238E27FC236}">
                <a16:creationId xmlns:a16="http://schemas.microsoft.com/office/drawing/2014/main" id="{EE16AE99-CC08-D1C8-AC31-052A1592DF4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74C205-AAED-5D4C-F574-EAC88CB38C98}"/>
              </a:ext>
            </a:extLst>
          </p:cNvPr>
          <p:cNvSpPr>
            <a:spLocks noGrp="1"/>
          </p:cNvSpPr>
          <p:nvPr>
            <p:ph type="sldNum" sz="quarter" idx="12"/>
          </p:nvPr>
        </p:nvSpPr>
        <p:spPr/>
        <p:txBody>
          <a:bodyPr/>
          <a:lstStyle/>
          <a:p>
            <a:fld id="{A2DCB2D7-315A-43DB-B8DE-72774293B962}" type="slidenum">
              <a:rPr lang="en-US" smtClean="0"/>
              <a:t>‹#›</a:t>
            </a:fld>
            <a:endParaRPr lang="en-US" dirty="0"/>
          </a:p>
        </p:txBody>
      </p:sp>
    </p:spTree>
    <p:extLst>
      <p:ext uri="{BB962C8B-B14F-4D97-AF65-F5344CB8AC3E}">
        <p14:creationId xmlns:p14="http://schemas.microsoft.com/office/powerpoint/2010/main" val="2180274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60B57-450C-AA0E-F077-7759B830258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557576A-325D-784E-10F6-27402606DA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2EFCFA3-2807-119A-8AC9-7EF1F0FE8BC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C8F5B9F-9EA1-6ED5-08C8-701129D115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93172C4-6300-2B3B-D707-45B08769D23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FFCDC09-C5CD-F5CB-7C39-D6578135CD6D}"/>
              </a:ext>
            </a:extLst>
          </p:cNvPr>
          <p:cNvSpPr>
            <a:spLocks noGrp="1"/>
          </p:cNvSpPr>
          <p:nvPr>
            <p:ph type="dt" sz="half" idx="10"/>
          </p:nvPr>
        </p:nvSpPr>
        <p:spPr/>
        <p:txBody>
          <a:bodyPr/>
          <a:lstStyle/>
          <a:p>
            <a:fld id="{0C02CF73-E4CB-4260-99C4-369E73601DC5}" type="datetimeFigureOut">
              <a:rPr lang="en-US" smtClean="0"/>
              <a:t>6/6/2024</a:t>
            </a:fld>
            <a:endParaRPr lang="en-US" dirty="0"/>
          </a:p>
        </p:txBody>
      </p:sp>
      <p:sp>
        <p:nvSpPr>
          <p:cNvPr id="8" name="Footer Placeholder 7">
            <a:extLst>
              <a:ext uri="{FF2B5EF4-FFF2-40B4-BE49-F238E27FC236}">
                <a16:creationId xmlns:a16="http://schemas.microsoft.com/office/drawing/2014/main" id="{79ECCA3C-2CBD-71D5-9A3F-D543329D8F8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BECB722-E85C-5E39-E33D-204EB20289ED}"/>
              </a:ext>
            </a:extLst>
          </p:cNvPr>
          <p:cNvSpPr>
            <a:spLocks noGrp="1"/>
          </p:cNvSpPr>
          <p:nvPr>
            <p:ph type="sldNum" sz="quarter" idx="12"/>
          </p:nvPr>
        </p:nvSpPr>
        <p:spPr/>
        <p:txBody>
          <a:bodyPr/>
          <a:lstStyle/>
          <a:p>
            <a:fld id="{A2DCB2D7-315A-43DB-B8DE-72774293B962}" type="slidenum">
              <a:rPr lang="en-US" smtClean="0"/>
              <a:t>‹#›</a:t>
            </a:fld>
            <a:endParaRPr lang="en-US" dirty="0"/>
          </a:p>
        </p:txBody>
      </p:sp>
    </p:spTree>
    <p:extLst>
      <p:ext uri="{BB962C8B-B14F-4D97-AF65-F5344CB8AC3E}">
        <p14:creationId xmlns:p14="http://schemas.microsoft.com/office/powerpoint/2010/main" val="3329884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0E3DC-A27D-B192-5A05-C218AE2C32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E4B433D-62A2-B3B6-1150-FE44165C90D0}"/>
              </a:ext>
            </a:extLst>
          </p:cNvPr>
          <p:cNvSpPr>
            <a:spLocks noGrp="1"/>
          </p:cNvSpPr>
          <p:nvPr>
            <p:ph type="dt" sz="half" idx="10"/>
          </p:nvPr>
        </p:nvSpPr>
        <p:spPr/>
        <p:txBody>
          <a:bodyPr/>
          <a:lstStyle/>
          <a:p>
            <a:fld id="{0C02CF73-E4CB-4260-99C4-369E73601DC5}" type="datetimeFigureOut">
              <a:rPr lang="en-US" smtClean="0"/>
              <a:t>6/6/2024</a:t>
            </a:fld>
            <a:endParaRPr lang="en-US" dirty="0"/>
          </a:p>
        </p:txBody>
      </p:sp>
      <p:sp>
        <p:nvSpPr>
          <p:cNvPr id="4" name="Footer Placeholder 3">
            <a:extLst>
              <a:ext uri="{FF2B5EF4-FFF2-40B4-BE49-F238E27FC236}">
                <a16:creationId xmlns:a16="http://schemas.microsoft.com/office/drawing/2014/main" id="{A4F0B0A1-C81F-EAEC-4032-7052D91D3D2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E5A703FF-6141-778D-4018-55B7F3D64C57}"/>
              </a:ext>
            </a:extLst>
          </p:cNvPr>
          <p:cNvSpPr>
            <a:spLocks noGrp="1"/>
          </p:cNvSpPr>
          <p:nvPr>
            <p:ph type="sldNum" sz="quarter" idx="12"/>
          </p:nvPr>
        </p:nvSpPr>
        <p:spPr/>
        <p:txBody>
          <a:bodyPr/>
          <a:lstStyle/>
          <a:p>
            <a:fld id="{A2DCB2D7-315A-43DB-B8DE-72774293B962}" type="slidenum">
              <a:rPr lang="en-US" smtClean="0"/>
              <a:t>‹#›</a:t>
            </a:fld>
            <a:endParaRPr lang="en-US" dirty="0"/>
          </a:p>
        </p:txBody>
      </p:sp>
    </p:spTree>
    <p:extLst>
      <p:ext uri="{BB962C8B-B14F-4D97-AF65-F5344CB8AC3E}">
        <p14:creationId xmlns:p14="http://schemas.microsoft.com/office/powerpoint/2010/main" val="277718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E3691F-51EC-7387-221A-1832EDB41227}"/>
              </a:ext>
            </a:extLst>
          </p:cNvPr>
          <p:cNvSpPr>
            <a:spLocks noGrp="1"/>
          </p:cNvSpPr>
          <p:nvPr>
            <p:ph type="dt" sz="half" idx="10"/>
          </p:nvPr>
        </p:nvSpPr>
        <p:spPr/>
        <p:txBody>
          <a:bodyPr/>
          <a:lstStyle/>
          <a:p>
            <a:fld id="{0C02CF73-E4CB-4260-99C4-369E73601DC5}" type="datetimeFigureOut">
              <a:rPr lang="en-US" smtClean="0"/>
              <a:t>6/6/2024</a:t>
            </a:fld>
            <a:endParaRPr lang="en-US" dirty="0"/>
          </a:p>
        </p:txBody>
      </p:sp>
      <p:sp>
        <p:nvSpPr>
          <p:cNvPr id="3" name="Footer Placeholder 2">
            <a:extLst>
              <a:ext uri="{FF2B5EF4-FFF2-40B4-BE49-F238E27FC236}">
                <a16:creationId xmlns:a16="http://schemas.microsoft.com/office/drawing/2014/main" id="{54604897-34DE-84D4-AB92-CA7E4CF7EDC2}"/>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D86C6AA-07F5-2D65-CBBF-C77E238DEECA}"/>
              </a:ext>
            </a:extLst>
          </p:cNvPr>
          <p:cNvSpPr>
            <a:spLocks noGrp="1"/>
          </p:cNvSpPr>
          <p:nvPr>
            <p:ph type="sldNum" sz="quarter" idx="12"/>
          </p:nvPr>
        </p:nvSpPr>
        <p:spPr/>
        <p:txBody>
          <a:bodyPr/>
          <a:lstStyle/>
          <a:p>
            <a:fld id="{A2DCB2D7-315A-43DB-B8DE-72774293B962}" type="slidenum">
              <a:rPr lang="en-US" smtClean="0"/>
              <a:t>‹#›</a:t>
            </a:fld>
            <a:endParaRPr lang="en-US" dirty="0"/>
          </a:p>
        </p:txBody>
      </p:sp>
    </p:spTree>
    <p:extLst>
      <p:ext uri="{BB962C8B-B14F-4D97-AF65-F5344CB8AC3E}">
        <p14:creationId xmlns:p14="http://schemas.microsoft.com/office/powerpoint/2010/main" val="55719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3FF2F-A065-B42F-2CFF-A9604AC609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828FD8-6300-AC1D-C5D7-1FB77203D6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658B75-A9F1-7034-FBBA-388D0480DB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5B2252-4ADE-0802-0214-E17B0294D4F8}"/>
              </a:ext>
            </a:extLst>
          </p:cNvPr>
          <p:cNvSpPr>
            <a:spLocks noGrp="1"/>
          </p:cNvSpPr>
          <p:nvPr>
            <p:ph type="dt" sz="half" idx="10"/>
          </p:nvPr>
        </p:nvSpPr>
        <p:spPr/>
        <p:txBody>
          <a:bodyPr/>
          <a:lstStyle/>
          <a:p>
            <a:fld id="{0C02CF73-E4CB-4260-99C4-369E73601DC5}" type="datetimeFigureOut">
              <a:rPr lang="en-US" smtClean="0"/>
              <a:t>6/6/2024</a:t>
            </a:fld>
            <a:endParaRPr lang="en-US" dirty="0"/>
          </a:p>
        </p:txBody>
      </p:sp>
      <p:sp>
        <p:nvSpPr>
          <p:cNvPr id="6" name="Footer Placeholder 5">
            <a:extLst>
              <a:ext uri="{FF2B5EF4-FFF2-40B4-BE49-F238E27FC236}">
                <a16:creationId xmlns:a16="http://schemas.microsoft.com/office/drawing/2014/main" id="{AF59BFCA-71FA-3BB9-658D-1EC64F8633B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8B6F0DE-0496-8FC6-D1D9-3D29EBFB9B40}"/>
              </a:ext>
            </a:extLst>
          </p:cNvPr>
          <p:cNvSpPr>
            <a:spLocks noGrp="1"/>
          </p:cNvSpPr>
          <p:nvPr>
            <p:ph type="sldNum" sz="quarter" idx="12"/>
          </p:nvPr>
        </p:nvSpPr>
        <p:spPr/>
        <p:txBody>
          <a:bodyPr/>
          <a:lstStyle/>
          <a:p>
            <a:fld id="{A2DCB2D7-315A-43DB-B8DE-72774293B962}" type="slidenum">
              <a:rPr lang="en-US" smtClean="0"/>
              <a:t>‹#›</a:t>
            </a:fld>
            <a:endParaRPr lang="en-US" dirty="0"/>
          </a:p>
        </p:txBody>
      </p:sp>
    </p:spTree>
    <p:extLst>
      <p:ext uri="{BB962C8B-B14F-4D97-AF65-F5344CB8AC3E}">
        <p14:creationId xmlns:p14="http://schemas.microsoft.com/office/powerpoint/2010/main" val="1659875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BEC0E-40A5-2A93-3C27-83B7EE6564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3ECECEC-7E0A-82C8-710B-DD8F34E1B6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EDECBF3-9F18-66EF-5A5A-8A6094AC9A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56A759-5393-A57F-3B0C-39C2C5BD6447}"/>
              </a:ext>
            </a:extLst>
          </p:cNvPr>
          <p:cNvSpPr>
            <a:spLocks noGrp="1"/>
          </p:cNvSpPr>
          <p:nvPr>
            <p:ph type="dt" sz="half" idx="10"/>
          </p:nvPr>
        </p:nvSpPr>
        <p:spPr/>
        <p:txBody>
          <a:bodyPr/>
          <a:lstStyle/>
          <a:p>
            <a:fld id="{0C02CF73-E4CB-4260-99C4-369E73601DC5}" type="datetimeFigureOut">
              <a:rPr lang="en-US" smtClean="0"/>
              <a:t>6/6/2024</a:t>
            </a:fld>
            <a:endParaRPr lang="en-US" dirty="0"/>
          </a:p>
        </p:txBody>
      </p:sp>
      <p:sp>
        <p:nvSpPr>
          <p:cNvPr id="6" name="Footer Placeholder 5">
            <a:extLst>
              <a:ext uri="{FF2B5EF4-FFF2-40B4-BE49-F238E27FC236}">
                <a16:creationId xmlns:a16="http://schemas.microsoft.com/office/drawing/2014/main" id="{F486DF22-9663-9402-5541-88EFB31FA4F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A4BD506-2F57-1539-CFA9-AC5701FC030C}"/>
              </a:ext>
            </a:extLst>
          </p:cNvPr>
          <p:cNvSpPr>
            <a:spLocks noGrp="1"/>
          </p:cNvSpPr>
          <p:nvPr>
            <p:ph type="sldNum" sz="quarter" idx="12"/>
          </p:nvPr>
        </p:nvSpPr>
        <p:spPr/>
        <p:txBody>
          <a:bodyPr/>
          <a:lstStyle/>
          <a:p>
            <a:fld id="{A2DCB2D7-315A-43DB-B8DE-72774293B962}" type="slidenum">
              <a:rPr lang="en-US" smtClean="0"/>
              <a:t>‹#›</a:t>
            </a:fld>
            <a:endParaRPr lang="en-US" dirty="0"/>
          </a:p>
        </p:txBody>
      </p:sp>
    </p:spTree>
    <p:extLst>
      <p:ext uri="{BB962C8B-B14F-4D97-AF65-F5344CB8AC3E}">
        <p14:creationId xmlns:p14="http://schemas.microsoft.com/office/powerpoint/2010/main" val="329289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4CF9CB6-383D-E9E2-0789-8AA9B67982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0274531-D23C-E239-EBB5-4B09547B40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008525-926A-0383-BE1F-5BA33A3776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02CF73-E4CB-4260-99C4-369E73601DC5}" type="datetimeFigureOut">
              <a:rPr lang="en-US" smtClean="0"/>
              <a:t>6/6/2024</a:t>
            </a:fld>
            <a:endParaRPr lang="en-US" dirty="0"/>
          </a:p>
        </p:txBody>
      </p:sp>
      <p:sp>
        <p:nvSpPr>
          <p:cNvPr id="5" name="Footer Placeholder 4">
            <a:extLst>
              <a:ext uri="{FF2B5EF4-FFF2-40B4-BE49-F238E27FC236}">
                <a16:creationId xmlns:a16="http://schemas.microsoft.com/office/drawing/2014/main" id="{10C00796-2649-F5CA-FFBF-4A99D23B44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2CB8AC9-AC60-5E80-7A74-770DA59705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DCB2D7-315A-43DB-B8DE-72774293B962}" type="slidenum">
              <a:rPr lang="en-US" smtClean="0"/>
              <a:t>‹#›</a:t>
            </a:fld>
            <a:endParaRPr lang="en-US" dirty="0"/>
          </a:p>
        </p:txBody>
      </p:sp>
    </p:spTree>
    <p:extLst>
      <p:ext uri="{BB962C8B-B14F-4D97-AF65-F5344CB8AC3E}">
        <p14:creationId xmlns:p14="http://schemas.microsoft.com/office/powerpoint/2010/main" val="1402223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53EDF-494F-8197-53BA-1C5103E5BDD9}"/>
              </a:ext>
            </a:extLst>
          </p:cNvPr>
          <p:cNvSpPr>
            <a:spLocks noGrp="1"/>
          </p:cNvSpPr>
          <p:nvPr>
            <p:ph type="ctrTitle"/>
          </p:nvPr>
        </p:nvSpPr>
        <p:spPr>
          <a:xfrm>
            <a:off x="1524000" y="641100"/>
            <a:ext cx="9144000" cy="1091448"/>
          </a:xfrm>
        </p:spPr>
        <p:txBody>
          <a:bodyPr>
            <a:noAutofit/>
          </a:bodyPr>
          <a:lstStyle/>
          <a:p>
            <a:r>
              <a:rPr lang="en-US" sz="3600" b="1" dirty="0">
                <a:solidFill>
                  <a:srgbClr val="00259A"/>
                </a:solidFill>
                <a:latin typeface="Dubai Medium" panose="020B0603030403030204" pitchFamily="34" charset="-78"/>
                <a:cs typeface="Dubai Medium" panose="020B0603030403030204" pitchFamily="34" charset="-78"/>
              </a:rPr>
              <a:t>Global Currency Issues:</a:t>
            </a:r>
            <a:br>
              <a:rPr lang="en-US" sz="3600" b="1" dirty="0">
                <a:solidFill>
                  <a:srgbClr val="00259A"/>
                </a:solidFill>
                <a:latin typeface="Dubai Medium" panose="020B0603030403030204" pitchFamily="34" charset="-78"/>
                <a:cs typeface="Dubai Medium" panose="020B0603030403030204" pitchFamily="34" charset="-78"/>
              </a:rPr>
            </a:br>
            <a:r>
              <a:rPr lang="en-US" sz="3600" b="1" dirty="0">
                <a:solidFill>
                  <a:srgbClr val="00259A"/>
                </a:solidFill>
                <a:latin typeface="Dubai Medium" panose="020B0603030403030204" pitchFamily="34" charset="-78"/>
                <a:cs typeface="Dubai Medium" panose="020B0603030403030204" pitchFamily="34" charset="-78"/>
              </a:rPr>
              <a:t> Where are they, Why are they there and How you can prepare</a:t>
            </a:r>
          </a:p>
        </p:txBody>
      </p:sp>
      <p:sp>
        <p:nvSpPr>
          <p:cNvPr id="3" name="Subtitle 2">
            <a:extLst>
              <a:ext uri="{FF2B5EF4-FFF2-40B4-BE49-F238E27FC236}">
                <a16:creationId xmlns:a16="http://schemas.microsoft.com/office/drawing/2014/main" id="{8AEC8C24-6AFF-5C06-2B31-8D4FB52E14B8}"/>
              </a:ext>
            </a:extLst>
          </p:cNvPr>
          <p:cNvSpPr>
            <a:spLocks noGrp="1"/>
          </p:cNvSpPr>
          <p:nvPr>
            <p:ph type="subTitle" idx="1"/>
          </p:nvPr>
        </p:nvSpPr>
        <p:spPr>
          <a:xfrm>
            <a:off x="4841966" y="4083301"/>
            <a:ext cx="7167154" cy="1768859"/>
          </a:xfrm>
        </p:spPr>
        <p:txBody>
          <a:bodyPr>
            <a:normAutofit fontScale="92500"/>
          </a:bodyPr>
          <a:lstStyle/>
          <a:p>
            <a:pPr algn="l"/>
            <a:r>
              <a:rPr lang="en-US" sz="2400" b="1" dirty="0">
                <a:solidFill>
                  <a:srgbClr val="00259A"/>
                </a:solidFill>
                <a:latin typeface="Dubai Medium" panose="020B0603030403030204" pitchFamily="34" charset="-78"/>
                <a:ea typeface="Nirmala UI Semilight" panose="020B0402040204020203" pitchFamily="34" charset="0"/>
                <a:cs typeface="Dubai Medium" panose="020B0603030403030204" pitchFamily="34" charset="-78"/>
              </a:rPr>
              <a:t>Presented by: Fred Dons, Head of Structured Trade Finance</a:t>
            </a:r>
          </a:p>
          <a:p>
            <a:pPr algn="l"/>
            <a:r>
              <a:rPr lang="en-US" sz="2400" b="1" dirty="0">
                <a:solidFill>
                  <a:srgbClr val="00259A"/>
                </a:solidFill>
                <a:latin typeface="Dubai Medium" panose="020B0603030403030204" pitchFamily="34" charset="-78"/>
                <a:ea typeface="Nirmala UI Semilight" panose="020B0402040204020203" pitchFamily="34" charset="0"/>
                <a:cs typeface="Dubai Medium" panose="020B0603030403030204" pitchFamily="34" charset="-78"/>
              </a:rPr>
              <a:t>	            Aria Commodities</a:t>
            </a:r>
          </a:p>
          <a:p>
            <a:pPr algn="l"/>
            <a:r>
              <a:rPr lang="en-US" b="1" dirty="0">
                <a:solidFill>
                  <a:srgbClr val="00259A"/>
                </a:solidFill>
                <a:latin typeface="Dubai Medium" panose="020B0603030403030204" pitchFamily="34" charset="-78"/>
                <a:ea typeface="Nirmala UI Semilight" panose="020B0402040204020203" pitchFamily="34" charset="0"/>
                <a:cs typeface="Dubai Medium" panose="020B0603030403030204" pitchFamily="34" charset="-78"/>
              </a:rPr>
              <a:t>Date: June 11th, 2024</a:t>
            </a:r>
            <a:endParaRPr lang="en-US" sz="2400" b="1" dirty="0">
              <a:solidFill>
                <a:srgbClr val="00259A"/>
              </a:solidFill>
              <a:latin typeface="Dubai Medium" panose="020B0603030403030204" pitchFamily="34" charset="-78"/>
              <a:ea typeface="Nirmala UI Semilight" panose="020B0402040204020203" pitchFamily="34" charset="0"/>
              <a:cs typeface="Dubai Medium" panose="020B0603030403030204" pitchFamily="34" charset="-78"/>
            </a:endParaRPr>
          </a:p>
          <a:p>
            <a:pPr algn="l"/>
            <a:r>
              <a:rPr lang="en-US" sz="2400" b="1" dirty="0">
                <a:solidFill>
                  <a:srgbClr val="00259A"/>
                </a:solidFill>
                <a:latin typeface="Dubai Medium" panose="020B0603030403030204" pitchFamily="34" charset="-78"/>
                <a:ea typeface="Nirmala UI Semilight" panose="020B0402040204020203" pitchFamily="34" charset="0"/>
                <a:cs typeface="Dubai Medium" panose="020B0603030403030204" pitchFamily="34" charset="-78"/>
              </a:rPr>
              <a:t>Session: # 33043</a:t>
            </a:r>
          </a:p>
        </p:txBody>
      </p:sp>
    </p:spTree>
    <p:extLst>
      <p:ext uri="{BB962C8B-B14F-4D97-AF65-F5344CB8AC3E}">
        <p14:creationId xmlns:p14="http://schemas.microsoft.com/office/powerpoint/2010/main" val="1800959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A8C85-EB2F-D9A7-DF8F-BA8ECB3BFD4C}"/>
              </a:ext>
            </a:extLst>
          </p:cNvPr>
          <p:cNvSpPr>
            <a:spLocks noGrp="1"/>
          </p:cNvSpPr>
          <p:nvPr>
            <p:ph type="title"/>
          </p:nvPr>
        </p:nvSpPr>
        <p:spPr/>
        <p:txBody>
          <a:bodyPr/>
          <a:lstStyle/>
          <a:p>
            <a:r>
              <a:rPr lang="en-GB" dirty="0"/>
              <a:t>                      Interest Rates</a:t>
            </a:r>
            <a:endParaRPr lang="nl-NL" dirty="0"/>
          </a:p>
        </p:txBody>
      </p:sp>
      <p:sp>
        <p:nvSpPr>
          <p:cNvPr id="3" name="Tijdelijke aanduiding voor inhoud 2">
            <a:extLst>
              <a:ext uri="{FF2B5EF4-FFF2-40B4-BE49-F238E27FC236}">
                <a16:creationId xmlns:a16="http://schemas.microsoft.com/office/drawing/2014/main" id="{52E99BDD-A2E1-6C24-B00D-C68E2F92AE4C}"/>
              </a:ext>
            </a:extLst>
          </p:cNvPr>
          <p:cNvSpPr>
            <a:spLocks noGrp="1"/>
          </p:cNvSpPr>
          <p:nvPr>
            <p:ph idx="1"/>
          </p:nvPr>
        </p:nvSpPr>
        <p:spPr>
          <a:xfrm>
            <a:off x="165463" y="1825625"/>
            <a:ext cx="11188337" cy="4351338"/>
          </a:xfrm>
        </p:spPr>
        <p:txBody>
          <a:bodyPr>
            <a:normAutofit/>
          </a:bodyPr>
          <a:lstStyle/>
          <a:p>
            <a:r>
              <a:rPr lang="en-GB" sz="2400" dirty="0"/>
              <a:t>The Western world is eagerly awaiting a lowering of interest rates so that they can go back to borrowing</a:t>
            </a:r>
          </a:p>
          <a:p>
            <a:r>
              <a:rPr lang="en-GB" sz="2400" dirty="0"/>
              <a:t>This is probably the reason why central banks are holding off on lowering these rates right now, as we can easily go back to the inflation rates we had 2 years ago </a:t>
            </a:r>
          </a:p>
          <a:p>
            <a:r>
              <a:rPr lang="nl-NL" sz="2400" dirty="0"/>
              <a:t>A number of countries have ballooned their debt. At some point, all of their available foreign currency reserve will have to be applied to servicing their debt</a:t>
            </a:r>
          </a:p>
          <a:p>
            <a:r>
              <a:rPr lang="nl-NL" sz="2400" dirty="0"/>
              <a:t>A lower interest will help these countries on the short term. However, if they do not get their house in order after refinancing a default will become inevitable.</a:t>
            </a:r>
            <a:endParaRPr lang="en-GB" sz="2400" dirty="0"/>
          </a:p>
        </p:txBody>
      </p:sp>
    </p:spTree>
    <p:extLst>
      <p:ext uri="{BB962C8B-B14F-4D97-AF65-F5344CB8AC3E}">
        <p14:creationId xmlns:p14="http://schemas.microsoft.com/office/powerpoint/2010/main" val="1480066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A8C85-EB2F-D9A7-DF8F-BA8ECB3BFD4C}"/>
              </a:ext>
            </a:extLst>
          </p:cNvPr>
          <p:cNvSpPr>
            <a:spLocks noGrp="1"/>
          </p:cNvSpPr>
          <p:nvPr>
            <p:ph type="title"/>
          </p:nvPr>
        </p:nvSpPr>
        <p:spPr/>
        <p:txBody>
          <a:bodyPr/>
          <a:lstStyle/>
          <a:p>
            <a:r>
              <a:rPr lang="en-GB" dirty="0"/>
              <a:t>                  Some of the hotspots</a:t>
            </a:r>
            <a:endParaRPr lang="nl-NL" dirty="0"/>
          </a:p>
        </p:txBody>
      </p:sp>
      <p:sp>
        <p:nvSpPr>
          <p:cNvPr id="3" name="Tijdelijke aanduiding voor inhoud 2">
            <a:extLst>
              <a:ext uri="{FF2B5EF4-FFF2-40B4-BE49-F238E27FC236}">
                <a16:creationId xmlns:a16="http://schemas.microsoft.com/office/drawing/2014/main" id="{52E99BDD-A2E1-6C24-B00D-C68E2F92AE4C}"/>
              </a:ext>
            </a:extLst>
          </p:cNvPr>
          <p:cNvSpPr>
            <a:spLocks noGrp="1"/>
          </p:cNvSpPr>
          <p:nvPr>
            <p:ph idx="1"/>
          </p:nvPr>
        </p:nvSpPr>
        <p:spPr/>
        <p:txBody>
          <a:bodyPr>
            <a:normAutofit lnSpcReduction="10000"/>
          </a:bodyPr>
          <a:lstStyle/>
          <a:p>
            <a:r>
              <a:rPr lang="en-GB" dirty="0"/>
              <a:t>India</a:t>
            </a:r>
          </a:p>
          <a:p>
            <a:r>
              <a:rPr lang="en-GB" dirty="0"/>
              <a:t>Egypt</a:t>
            </a:r>
          </a:p>
          <a:p>
            <a:r>
              <a:rPr lang="en-GB" dirty="0"/>
              <a:t>“the Middle East”</a:t>
            </a:r>
          </a:p>
          <a:p>
            <a:r>
              <a:rPr lang="en-GB" dirty="0"/>
              <a:t>Turkey</a:t>
            </a:r>
          </a:p>
          <a:p>
            <a:r>
              <a:rPr lang="en-GB" dirty="0"/>
              <a:t>Argentina</a:t>
            </a:r>
          </a:p>
          <a:p>
            <a:r>
              <a:rPr lang="en-GB" dirty="0"/>
              <a:t>China </a:t>
            </a:r>
          </a:p>
          <a:p>
            <a:r>
              <a:rPr lang="en-GB" dirty="0"/>
              <a:t>Japan</a:t>
            </a:r>
          </a:p>
          <a:p>
            <a:r>
              <a:rPr lang="en-GB" dirty="0"/>
              <a:t>Venezuela </a:t>
            </a:r>
          </a:p>
          <a:p>
            <a:r>
              <a:rPr lang="en-GB" dirty="0"/>
              <a:t>Honduras </a:t>
            </a:r>
          </a:p>
          <a:p>
            <a:endParaRPr lang="en-GB" dirty="0"/>
          </a:p>
          <a:p>
            <a:endParaRPr lang="en-GB" dirty="0"/>
          </a:p>
        </p:txBody>
      </p:sp>
    </p:spTree>
    <p:extLst>
      <p:ext uri="{BB962C8B-B14F-4D97-AF65-F5344CB8AC3E}">
        <p14:creationId xmlns:p14="http://schemas.microsoft.com/office/powerpoint/2010/main" val="3825880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A8C85-EB2F-D9A7-DF8F-BA8ECB3BFD4C}"/>
              </a:ext>
            </a:extLst>
          </p:cNvPr>
          <p:cNvSpPr>
            <a:spLocks noGrp="1"/>
          </p:cNvSpPr>
          <p:nvPr>
            <p:ph type="title"/>
          </p:nvPr>
        </p:nvSpPr>
        <p:spPr/>
        <p:txBody>
          <a:bodyPr/>
          <a:lstStyle/>
          <a:p>
            <a:r>
              <a:rPr lang="en-GB" dirty="0"/>
              <a:t>                                  India </a:t>
            </a:r>
            <a:endParaRPr lang="nl-NL" dirty="0"/>
          </a:p>
        </p:txBody>
      </p:sp>
      <p:sp>
        <p:nvSpPr>
          <p:cNvPr id="3" name="Tijdelijke aanduiding voor inhoud 2">
            <a:extLst>
              <a:ext uri="{FF2B5EF4-FFF2-40B4-BE49-F238E27FC236}">
                <a16:creationId xmlns:a16="http://schemas.microsoft.com/office/drawing/2014/main" id="{52E99BDD-A2E1-6C24-B00D-C68E2F92AE4C}"/>
              </a:ext>
            </a:extLst>
          </p:cNvPr>
          <p:cNvSpPr>
            <a:spLocks noGrp="1"/>
          </p:cNvSpPr>
          <p:nvPr>
            <p:ph idx="1"/>
          </p:nvPr>
        </p:nvSpPr>
        <p:spPr/>
        <p:txBody>
          <a:bodyPr>
            <a:normAutofit fontScale="85000" lnSpcReduction="20000"/>
          </a:bodyPr>
          <a:lstStyle/>
          <a:p>
            <a:r>
              <a:rPr lang="en-GB" dirty="0"/>
              <a:t>Elections this year </a:t>
            </a:r>
          </a:p>
          <a:p>
            <a:r>
              <a:rPr lang="en-GB" dirty="0"/>
              <a:t>Disparity on economic growth. A large group of young people do not participate in this growth </a:t>
            </a:r>
          </a:p>
          <a:p>
            <a:r>
              <a:rPr lang="en-GB" dirty="0"/>
              <a:t>Was able to become a kingpin between Russia and the West. Is stuck with a lot of Rubbles and we still see currency shortage for everything not energy related.</a:t>
            </a:r>
          </a:p>
          <a:p>
            <a:r>
              <a:rPr lang="en-US" b="0" i="0" dirty="0">
                <a:solidFill>
                  <a:srgbClr val="222222"/>
                </a:solidFill>
                <a:effectLst/>
                <a:highlight>
                  <a:srgbClr val="FFFFFF"/>
                </a:highlight>
                <a:latin typeface="Georgia" panose="02040502050405020303" pitchFamily="18" charset="0"/>
              </a:rPr>
              <a:t>On March 29th, India unveiled its new foreign trade policy, which allows the use of rupees in trade with countries facing dollar shortages or currency crises. Malaysia is the latest country to join this scheme. The Reserve Bank of India (RBI), India’s central bank, had already decided in July 2022 to allow international trade to be settled in rupees. This move was intended to boost global trade and support the interests of traders who use rupees. India already trades in rupees with Russia, Mauritius, Iran, and Sri Lanka. https://moderndiplomacy.eu/2023/04/30/india-joins-china-in-de-dollarization-drive/</a:t>
            </a:r>
            <a:endParaRPr lang="en-GB" dirty="0"/>
          </a:p>
          <a:p>
            <a:endParaRPr lang="nl-NL" dirty="0"/>
          </a:p>
        </p:txBody>
      </p:sp>
    </p:spTree>
    <p:extLst>
      <p:ext uri="{BB962C8B-B14F-4D97-AF65-F5344CB8AC3E}">
        <p14:creationId xmlns:p14="http://schemas.microsoft.com/office/powerpoint/2010/main" val="671468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A8C85-EB2F-D9A7-DF8F-BA8ECB3BFD4C}"/>
              </a:ext>
            </a:extLst>
          </p:cNvPr>
          <p:cNvSpPr>
            <a:spLocks noGrp="1"/>
          </p:cNvSpPr>
          <p:nvPr>
            <p:ph type="title"/>
          </p:nvPr>
        </p:nvSpPr>
        <p:spPr/>
        <p:txBody>
          <a:bodyPr/>
          <a:lstStyle/>
          <a:p>
            <a:r>
              <a:rPr lang="en-GB" dirty="0"/>
              <a:t>                               Egypt</a:t>
            </a:r>
            <a:endParaRPr lang="nl-NL" dirty="0"/>
          </a:p>
        </p:txBody>
      </p:sp>
      <p:sp>
        <p:nvSpPr>
          <p:cNvPr id="3" name="Tijdelijke aanduiding voor inhoud 2">
            <a:extLst>
              <a:ext uri="{FF2B5EF4-FFF2-40B4-BE49-F238E27FC236}">
                <a16:creationId xmlns:a16="http://schemas.microsoft.com/office/drawing/2014/main" id="{52E99BDD-A2E1-6C24-B00D-C68E2F92AE4C}"/>
              </a:ext>
            </a:extLst>
          </p:cNvPr>
          <p:cNvSpPr>
            <a:spLocks noGrp="1"/>
          </p:cNvSpPr>
          <p:nvPr>
            <p:ph idx="1"/>
          </p:nvPr>
        </p:nvSpPr>
        <p:spPr>
          <a:xfrm>
            <a:off x="566057" y="1825625"/>
            <a:ext cx="10787743" cy="4836432"/>
          </a:xfrm>
        </p:spPr>
        <p:txBody>
          <a:bodyPr>
            <a:normAutofit lnSpcReduction="10000"/>
          </a:bodyPr>
          <a:lstStyle/>
          <a:p>
            <a:r>
              <a:rPr lang="en-GB" dirty="0"/>
              <a:t>The good news:</a:t>
            </a:r>
          </a:p>
          <a:p>
            <a:pPr lvl="1">
              <a:buFont typeface="Wingdings" panose="05000000000000000000" pitchFamily="2" charset="2"/>
              <a:buChar char="Ø"/>
            </a:pPr>
            <a:r>
              <a:rPr lang="en-GB" dirty="0"/>
              <a:t>IMF has extended its loan by USD 5 billion to USD 8 Billion on the condition that the Egyptian pound will be let to float, making exports more attractive (but imports more expensive)</a:t>
            </a:r>
          </a:p>
          <a:p>
            <a:pPr lvl="1">
              <a:buFont typeface="Wingdings" panose="05000000000000000000" pitchFamily="2" charset="2"/>
              <a:buChar char="Ø"/>
            </a:pPr>
            <a:r>
              <a:rPr lang="en-GB" dirty="0"/>
              <a:t>Both the UAE and Saudi Arabia have made significant investments into Egypt (24 billion and 11 billion respectively)</a:t>
            </a:r>
          </a:p>
          <a:p>
            <a:pPr lvl="1">
              <a:buFont typeface="Wingdings" panose="05000000000000000000" pitchFamily="2" charset="2"/>
              <a:buChar char="Ø"/>
            </a:pPr>
            <a:r>
              <a:rPr lang="en-GB" dirty="0"/>
              <a:t>This has provided the Egyptian government for sufficient foreign cash at hand for now </a:t>
            </a:r>
          </a:p>
          <a:p>
            <a:r>
              <a:rPr lang="en-GB" dirty="0"/>
              <a:t>The bad news:</a:t>
            </a:r>
          </a:p>
          <a:p>
            <a:pPr lvl="1">
              <a:buFont typeface="Wingdings" panose="05000000000000000000" pitchFamily="2" charset="2"/>
              <a:buChar char="Ø"/>
            </a:pPr>
            <a:r>
              <a:rPr lang="en-GB" dirty="0"/>
              <a:t> The interest went up with 600 points </a:t>
            </a:r>
          </a:p>
          <a:p>
            <a:pPr lvl="1">
              <a:buFont typeface="Wingdings" panose="05000000000000000000" pitchFamily="2" charset="2"/>
              <a:buChar char="Ø"/>
            </a:pPr>
            <a:r>
              <a:rPr lang="en-GB" dirty="0"/>
              <a:t>Poverty has gone up as purchasing power has gone down</a:t>
            </a:r>
          </a:p>
          <a:p>
            <a:pPr lvl="1">
              <a:buFont typeface="Wingdings" panose="05000000000000000000" pitchFamily="2" charset="2"/>
              <a:buChar char="Ø"/>
            </a:pPr>
            <a:r>
              <a:rPr lang="en-GB" dirty="0"/>
              <a:t>The “vanity project” new city capital only increases the government debt</a:t>
            </a:r>
          </a:p>
          <a:p>
            <a:pPr lvl="1">
              <a:buFont typeface="Wingdings" panose="05000000000000000000" pitchFamily="2" charset="2"/>
              <a:buChar char="Ø"/>
            </a:pPr>
            <a:r>
              <a:rPr lang="en-GB" dirty="0"/>
              <a:t>Less use of the Suez canal effects income negatively.</a:t>
            </a:r>
          </a:p>
          <a:p>
            <a:endParaRPr lang="nl-NL" dirty="0"/>
          </a:p>
        </p:txBody>
      </p:sp>
    </p:spTree>
    <p:extLst>
      <p:ext uri="{BB962C8B-B14F-4D97-AF65-F5344CB8AC3E}">
        <p14:creationId xmlns:p14="http://schemas.microsoft.com/office/powerpoint/2010/main" val="3432040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A8C85-EB2F-D9A7-DF8F-BA8ECB3BFD4C}"/>
              </a:ext>
            </a:extLst>
          </p:cNvPr>
          <p:cNvSpPr>
            <a:spLocks noGrp="1"/>
          </p:cNvSpPr>
          <p:nvPr>
            <p:ph type="title"/>
          </p:nvPr>
        </p:nvSpPr>
        <p:spPr/>
        <p:txBody>
          <a:bodyPr/>
          <a:lstStyle/>
          <a:p>
            <a:r>
              <a:rPr lang="en-GB" dirty="0"/>
              <a:t>                Situation in Middle East</a:t>
            </a:r>
            <a:endParaRPr lang="nl-NL" dirty="0"/>
          </a:p>
        </p:txBody>
      </p:sp>
      <p:sp>
        <p:nvSpPr>
          <p:cNvPr id="3" name="Tijdelijke aanduiding voor inhoud 2">
            <a:extLst>
              <a:ext uri="{FF2B5EF4-FFF2-40B4-BE49-F238E27FC236}">
                <a16:creationId xmlns:a16="http://schemas.microsoft.com/office/drawing/2014/main" id="{52E99BDD-A2E1-6C24-B00D-C68E2F92AE4C}"/>
              </a:ext>
            </a:extLst>
          </p:cNvPr>
          <p:cNvSpPr>
            <a:spLocks noGrp="1"/>
          </p:cNvSpPr>
          <p:nvPr>
            <p:ph idx="1"/>
          </p:nvPr>
        </p:nvSpPr>
        <p:spPr/>
        <p:txBody>
          <a:bodyPr/>
          <a:lstStyle/>
          <a:p>
            <a:r>
              <a:rPr lang="en-GB" dirty="0"/>
              <a:t>Attacks on commercial vessels trying to go through the Suez Canal</a:t>
            </a:r>
          </a:p>
          <a:p>
            <a:endParaRPr lang="en-GB" dirty="0"/>
          </a:p>
          <a:p>
            <a:r>
              <a:rPr lang="en-GB" dirty="0"/>
              <a:t>Uncertainty in Strait of Hormuz </a:t>
            </a:r>
          </a:p>
          <a:p>
            <a:endParaRPr lang="en-GB" dirty="0"/>
          </a:p>
          <a:p>
            <a:r>
              <a:rPr lang="en-GB" dirty="0"/>
              <a:t>Effect on the oil price (and subsequent effect on the currencies for those countries dependent on import of oil) , freight charges will be affected, cargoes do take much longer and this does affect the supply chain.</a:t>
            </a:r>
          </a:p>
          <a:p>
            <a:endParaRPr lang="nl-NL" dirty="0"/>
          </a:p>
        </p:txBody>
      </p:sp>
    </p:spTree>
    <p:extLst>
      <p:ext uri="{BB962C8B-B14F-4D97-AF65-F5344CB8AC3E}">
        <p14:creationId xmlns:p14="http://schemas.microsoft.com/office/powerpoint/2010/main" val="1022852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A8C85-EB2F-D9A7-DF8F-BA8ECB3BFD4C}"/>
              </a:ext>
            </a:extLst>
          </p:cNvPr>
          <p:cNvSpPr>
            <a:spLocks noGrp="1"/>
          </p:cNvSpPr>
          <p:nvPr>
            <p:ph type="title"/>
          </p:nvPr>
        </p:nvSpPr>
        <p:spPr/>
        <p:txBody>
          <a:bodyPr/>
          <a:lstStyle/>
          <a:p>
            <a:r>
              <a:rPr lang="en-GB" dirty="0"/>
              <a:t>                                 Turkey</a:t>
            </a:r>
            <a:endParaRPr lang="nl-NL" dirty="0"/>
          </a:p>
        </p:txBody>
      </p:sp>
      <p:sp>
        <p:nvSpPr>
          <p:cNvPr id="3" name="Tijdelijke aanduiding voor inhoud 2">
            <a:extLst>
              <a:ext uri="{FF2B5EF4-FFF2-40B4-BE49-F238E27FC236}">
                <a16:creationId xmlns:a16="http://schemas.microsoft.com/office/drawing/2014/main" id="{52E99BDD-A2E1-6C24-B00D-C68E2F92AE4C}"/>
              </a:ext>
            </a:extLst>
          </p:cNvPr>
          <p:cNvSpPr>
            <a:spLocks noGrp="1"/>
          </p:cNvSpPr>
          <p:nvPr>
            <p:ph idx="1"/>
          </p:nvPr>
        </p:nvSpPr>
        <p:spPr>
          <a:xfrm>
            <a:off x="1" y="1410789"/>
            <a:ext cx="11782696" cy="5082086"/>
          </a:xfrm>
        </p:spPr>
        <p:txBody>
          <a:bodyPr>
            <a:noAutofit/>
          </a:bodyPr>
          <a:lstStyle/>
          <a:p>
            <a:endParaRPr lang="en-GB" sz="2400" dirty="0"/>
          </a:p>
          <a:p>
            <a:r>
              <a:rPr lang="en-GB" sz="2400" dirty="0"/>
              <a:t>Inflation is back up to 70 % caused mainly by increased consumer spending and an increase of the minimum wage </a:t>
            </a:r>
          </a:p>
          <a:p>
            <a:endParaRPr lang="en-GB" sz="2400" dirty="0"/>
          </a:p>
          <a:p>
            <a:r>
              <a:rPr lang="en-GB" sz="2400" dirty="0"/>
              <a:t>Exchange rate of the USD is now 32 Lira for a dollar and for Euro it is 34 (in 2006 this was 1,34 and 1,88 respectively)</a:t>
            </a:r>
          </a:p>
          <a:p>
            <a:endParaRPr lang="en-GB" sz="2400" dirty="0"/>
          </a:p>
          <a:p>
            <a:r>
              <a:rPr lang="en-GB" sz="2400" dirty="0"/>
              <a:t>Interest rates went from 8.5 % around the previous elections to 50 % today following a more tighter regime of the central bank. Erdogan has stated he will not be up for re-election. </a:t>
            </a:r>
          </a:p>
          <a:p>
            <a:endParaRPr lang="en-GB" sz="2400" dirty="0"/>
          </a:p>
          <a:p>
            <a:r>
              <a:rPr lang="en-GB" sz="2400" dirty="0"/>
              <a:t>The country did experience a positive economic growth of 4.5%, but investors are cautious to come back and want to see a continuing strict regime on the economy </a:t>
            </a:r>
            <a:endParaRPr lang="nl-NL" sz="2400" dirty="0"/>
          </a:p>
        </p:txBody>
      </p:sp>
    </p:spTree>
    <p:extLst>
      <p:ext uri="{BB962C8B-B14F-4D97-AF65-F5344CB8AC3E}">
        <p14:creationId xmlns:p14="http://schemas.microsoft.com/office/powerpoint/2010/main" val="11274921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A8C85-EB2F-D9A7-DF8F-BA8ECB3BFD4C}"/>
              </a:ext>
            </a:extLst>
          </p:cNvPr>
          <p:cNvSpPr>
            <a:spLocks noGrp="1"/>
          </p:cNvSpPr>
          <p:nvPr>
            <p:ph type="title"/>
          </p:nvPr>
        </p:nvSpPr>
        <p:spPr/>
        <p:txBody>
          <a:bodyPr/>
          <a:lstStyle/>
          <a:p>
            <a:r>
              <a:rPr lang="en-GB" dirty="0"/>
              <a:t>                             Argentina </a:t>
            </a:r>
            <a:endParaRPr lang="nl-NL" dirty="0"/>
          </a:p>
        </p:txBody>
      </p:sp>
      <p:sp>
        <p:nvSpPr>
          <p:cNvPr id="3" name="Tijdelijke aanduiding voor inhoud 2">
            <a:extLst>
              <a:ext uri="{FF2B5EF4-FFF2-40B4-BE49-F238E27FC236}">
                <a16:creationId xmlns:a16="http://schemas.microsoft.com/office/drawing/2014/main" id="{52E99BDD-A2E1-6C24-B00D-C68E2F92AE4C}"/>
              </a:ext>
            </a:extLst>
          </p:cNvPr>
          <p:cNvSpPr>
            <a:spLocks noGrp="1"/>
          </p:cNvSpPr>
          <p:nvPr>
            <p:ph idx="1"/>
          </p:nvPr>
        </p:nvSpPr>
        <p:spPr>
          <a:xfrm>
            <a:off x="348342" y="1837509"/>
            <a:ext cx="11005457" cy="4868090"/>
          </a:xfrm>
        </p:spPr>
        <p:txBody>
          <a:bodyPr>
            <a:normAutofit fontScale="77500" lnSpcReduction="20000"/>
          </a:bodyPr>
          <a:lstStyle/>
          <a:p>
            <a:r>
              <a:rPr lang="en-GB" dirty="0"/>
              <a:t>Shock therapy – Javier Milei hit the ground running. However, he has met strong opposition in parliament. Milei holds only 38 of the total 257 seats and he tried to rule by decree.</a:t>
            </a:r>
          </a:p>
          <a:p>
            <a:r>
              <a:rPr lang="en-GB" dirty="0"/>
              <a:t>The majority of his shock therapy has been reversed by the courts in the meantime. His hope is now set on the 2025 elections, hoping to gain a bigger share of the votes </a:t>
            </a:r>
          </a:p>
          <a:p>
            <a:r>
              <a:rPr lang="en-GB" dirty="0"/>
              <a:t>Year on Year Inflation is up from 143 % to 257% in February due to the devaluation of the peso. He did manage to balance his budget, but this was the result of cutting a lot of subsidies. This could hinder success in the next election. </a:t>
            </a:r>
          </a:p>
          <a:p>
            <a:r>
              <a:rPr lang="en-GB" dirty="0"/>
              <a:t>Milei is continuing to devalue the peso to bring it in line with the “unofficial” exchange rate. In the longer run this should make Argentina’s exports cheaper and make it more interesting for investors. In the short run inflation goes up even further (almost 300% year on year at this moment) </a:t>
            </a:r>
          </a:p>
          <a:p>
            <a:r>
              <a:rPr lang="nl-NL" dirty="0"/>
              <a:t>Normally, when inflation goes up the Central Bank will increase the interest rate. However, in the case of Argentina, the Central Bank could not afford it due the very popular short term “quasi” bonds for which it would have to pay out much more interest. This pay out would drive up the inflation due to the influx of more money into the economy</a:t>
            </a:r>
          </a:p>
        </p:txBody>
      </p:sp>
    </p:spTree>
    <p:extLst>
      <p:ext uri="{BB962C8B-B14F-4D97-AF65-F5344CB8AC3E}">
        <p14:creationId xmlns:p14="http://schemas.microsoft.com/office/powerpoint/2010/main" val="1588592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A8C85-EB2F-D9A7-DF8F-BA8ECB3BFD4C}"/>
              </a:ext>
            </a:extLst>
          </p:cNvPr>
          <p:cNvSpPr>
            <a:spLocks noGrp="1"/>
          </p:cNvSpPr>
          <p:nvPr>
            <p:ph type="title"/>
          </p:nvPr>
        </p:nvSpPr>
        <p:spPr/>
        <p:txBody>
          <a:bodyPr/>
          <a:lstStyle/>
          <a:p>
            <a:r>
              <a:rPr lang="en-GB" dirty="0"/>
              <a:t>                                China </a:t>
            </a:r>
            <a:endParaRPr lang="nl-NL" dirty="0"/>
          </a:p>
        </p:txBody>
      </p:sp>
      <p:sp>
        <p:nvSpPr>
          <p:cNvPr id="3" name="Tijdelijke aanduiding voor inhoud 2">
            <a:extLst>
              <a:ext uri="{FF2B5EF4-FFF2-40B4-BE49-F238E27FC236}">
                <a16:creationId xmlns:a16="http://schemas.microsoft.com/office/drawing/2014/main" id="{52E99BDD-A2E1-6C24-B00D-C68E2F92AE4C}"/>
              </a:ext>
            </a:extLst>
          </p:cNvPr>
          <p:cNvSpPr>
            <a:spLocks noGrp="1"/>
          </p:cNvSpPr>
          <p:nvPr>
            <p:ph idx="1"/>
          </p:nvPr>
        </p:nvSpPr>
        <p:spPr/>
        <p:txBody>
          <a:bodyPr>
            <a:normAutofit/>
          </a:bodyPr>
          <a:lstStyle/>
          <a:p>
            <a:r>
              <a:rPr lang="en-GB" dirty="0"/>
              <a:t>Inflation close to zero, even deflation for some months</a:t>
            </a:r>
          </a:p>
          <a:p>
            <a:endParaRPr lang="en-GB" dirty="0"/>
          </a:p>
          <a:p>
            <a:r>
              <a:rPr lang="en-GB" dirty="0"/>
              <a:t>Economic growth around 5 % </a:t>
            </a:r>
          </a:p>
          <a:p>
            <a:endParaRPr lang="en-GB" dirty="0"/>
          </a:p>
          <a:p>
            <a:r>
              <a:rPr lang="en-GB" dirty="0"/>
              <a:t>Exchange 1 to 7.25 (USD/RMB)</a:t>
            </a:r>
          </a:p>
          <a:p>
            <a:pPr marL="0" indent="0">
              <a:buNone/>
            </a:pPr>
            <a:r>
              <a:rPr lang="en-GB" dirty="0"/>
              <a:t> </a:t>
            </a:r>
          </a:p>
          <a:p>
            <a:r>
              <a:rPr lang="en-GB" dirty="0"/>
              <a:t>Growth for now but more difficult times ahead due to strained relations with its main trading partners, real estate sector defaults, weak consumer spending, aging population, disparity wealth</a:t>
            </a:r>
          </a:p>
          <a:p>
            <a:endParaRPr lang="en-GB" dirty="0"/>
          </a:p>
          <a:p>
            <a:pPr marL="0" indent="0">
              <a:buNone/>
            </a:pPr>
            <a:endParaRPr lang="en-GB" dirty="0"/>
          </a:p>
        </p:txBody>
      </p:sp>
    </p:spTree>
    <p:extLst>
      <p:ext uri="{BB962C8B-B14F-4D97-AF65-F5344CB8AC3E}">
        <p14:creationId xmlns:p14="http://schemas.microsoft.com/office/powerpoint/2010/main" val="1298386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A8C85-EB2F-D9A7-DF8F-BA8ECB3BFD4C}"/>
              </a:ext>
            </a:extLst>
          </p:cNvPr>
          <p:cNvSpPr>
            <a:spLocks noGrp="1"/>
          </p:cNvSpPr>
          <p:nvPr>
            <p:ph type="title"/>
          </p:nvPr>
        </p:nvSpPr>
        <p:spPr>
          <a:xfrm>
            <a:off x="838200" y="365125"/>
            <a:ext cx="10515600" cy="794309"/>
          </a:xfrm>
        </p:spPr>
        <p:txBody>
          <a:bodyPr/>
          <a:lstStyle/>
          <a:p>
            <a:r>
              <a:rPr lang="en-GB" dirty="0"/>
              <a:t>                                Japan</a:t>
            </a:r>
            <a:endParaRPr lang="nl-NL" dirty="0"/>
          </a:p>
        </p:txBody>
      </p:sp>
      <p:sp>
        <p:nvSpPr>
          <p:cNvPr id="3" name="Tijdelijke aanduiding voor inhoud 2">
            <a:extLst>
              <a:ext uri="{FF2B5EF4-FFF2-40B4-BE49-F238E27FC236}">
                <a16:creationId xmlns:a16="http://schemas.microsoft.com/office/drawing/2014/main" id="{52E99BDD-A2E1-6C24-B00D-C68E2F92AE4C}"/>
              </a:ext>
            </a:extLst>
          </p:cNvPr>
          <p:cNvSpPr>
            <a:spLocks noGrp="1"/>
          </p:cNvSpPr>
          <p:nvPr>
            <p:ph idx="1"/>
          </p:nvPr>
        </p:nvSpPr>
        <p:spPr>
          <a:xfrm>
            <a:off x="838200" y="1280160"/>
            <a:ext cx="10515600" cy="4896803"/>
          </a:xfrm>
        </p:spPr>
        <p:txBody>
          <a:bodyPr>
            <a:normAutofit/>
          </a:bodyPr>
          <a:lstStyle/>
          <a:p>
            <a:r>
              <a:rPr lang="en-GB" dirty="0"/>
              <a:t>After decades of stagflation, Japan is now “enjoying” inflation</a:t>
            </a:r>
          </a:p>
          <a:p>
            <a:r>
              <a:rPr lang="en-GB" dirty="0"/>
              <a:t>The weaker yen has caused an influx of investors, mainly from China and has made exports cheaper for the country.</a:t>
            </a:r>
          </a:p>
          <a:p>
            <a:r>
              <a:rPr lang="en-GB" dirty="0"/>
              <a:t>The relatively low energy prices help to counter the lower yen effect </a:t>
            </a:r>
          </a:p>
          <a:p>
            <a:endParaRPr lang="en-GB" dirty="0"/>
          </a:p>
          <a:p>
            <a:endParaRPr lang="en-GB" dirty="0"/>
          </a:p>
        </p:txBody>
      </p:sp>
      <p:pic>
        <p:nvPicPr>
          <p:cNvPr id="9" name="Afbeelding 8">
            <a:extLst>
              <a:ext uri="{FF2B5EF4-FFF2-40B4-BE49-F238E27FC236}">
                <a16:creationId xmlns:a16="http://schemas.microsoft.com/office/drawing/2014/main" id="{AEE8DD01-B2CC-A0D5-DE12-BB9A2918FAA7}"/>
              </a:ext>
            </a:extLst>
          </p:cNvPr>
          <p:cNvPicPr>
            <a:picLocks noChangeAspect="1"/>
          </p:cNvPicPr>
          <p:nvPr/>
        </p:nvPicPr>
        <p:blipFill>
          <a:blip r:embed="rId2"/>
          <a:stretch>
            <a:fillRect/>
          </a:stretch>
        </p:blipFill>
        <p:spPr>
          <a:xfrm>
            <a:off x="2447109" y="3367156"/>
            <a:ext cx="6287588" cy="3374553"/>
          </a:xfrm>
          <a:prstGeom prst="rect">
            <a:avLst/>
          </a:prstGeom>
        </p:spPr>
      </p:pic>
    </p:spTree>
    <p:extLst>
      <p:ext uri="{BB962C8B-B14F-4D97-AF65-F5344CB8AC3E}">
        <p14:creationId xmlns:p14="http://schemas.microsoft.com/office/powerpoint/2010/main" val="3457875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A8C85-EB2F-D9A7-DF8F-BA8ECB3BFD4C}"/>
              </a:ext>
            </a:extLst>
          </p:cNvPr>
          <p:cNvSpPr>
            <a:spLocks noGrp="1"/>
          </p:cNvSpPr>
          <p:nvPr>
            <p:ph type="title"/>
          </p:nvPr>
        </p:nvSpPr>
        <p:spPr/>
        <p:txBody>
          <a:bodyPr/>
          <a:lstStyle/>
          <a:p>
            <a:r>
              <a:rPr lang="en-GB" dirty="0"/>
              <a:t>                          Venezuela</a:t>
            </a:r>
            <a:endParaRPr lang="nl-NL" dirty="0"/>
          </a:p>
        </p:txBody>
      </p:sp>
      <p:sp>
        <p:nvSpPr>
          <p:cNvPr id="3" name="Tijdelijke aanduiding voor inhoud 2">
            <a:extLst>
              <a:ext uri="{FF2B5EF4-FFF2-40B4-BE49-F238E27FC236}">
                <a16:creationId xmlns:a16="http://schemas.microsoft.com/office/drawing/2014/main" id="{52E99BDD-A2E1-6C24-B00D-C68E2F92AE4C}"/>
              </a:ext>
            </a:extLst>
          </p:cNvPr>
          <p:cNvSpPr>
            <a:spLocks noGrp="1"/>
          </p:cNvSpPr>
          <p:nvPr>
            <p:ph idx="1"/>
          </p:nvPr>
        </p:nvSpPr>
        <p:spPr/>
        <p:txBody>
          <a:bodyPr>
            <a:normAutofit/>
          </a:bodyPr>
          <a:lstStyle/>
          <a:p>
            <a:r>
              <a:rPr lang="en-GB" dirty="0"/>
              <a:t>Inflation 250 %</a:t>
            </a:r>
          </a:p>
          <a:p>
            <a:endParaRPr lang="en-GB" dirty="0"/>
          </a:p>
          <a:p>
            <a:r>
              <a:rPr lang="en-GB" dirty="0"/>
              <a:t>Although some of the sanctions are lifted, no regular business possible. This is also due to alignment with Russia </a:t>
            </a:r>
          </a:p>
          <a:p>
            <a:endParaRPr lang="en-GB" dirty="0"/>
          </a:p>
        </p:txBody>
      </p:sp>
    </p:spTree>
    <p:extLst>
      <p:ext uri="{BB962C8B-B14F-4D97-AF65-F5344CB8AC3E}">
        <p14:creationId xmlns:p14="http://schemas.microsoft.com/office/powerpoint/2010/main" val="3068220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E64273-833F-734C-26B1-78AFBB4E8482}"/>
              </a:ext>
            </a:extLst>
          </p:cNvPr>
          <p:cNvSpPr>
            <a:spLocks noGrp="1"/>
          </p:cNvSpPr>
          <p:nvPr>
            <p:ph type="title"/>
          </p:nvPr>
        </p:nvSpPr>
        <p:spPr/>
        <p:txBody>
          <a:bodyPr/>
          <a:lstStyle/>
          <a:p>
            <a:r>
              <a:rPr lang="en-GB" dirty="0"/>
              <a:t>Today’s agenda</a:t>
            </a:r>
            <a:endParaRPr lang="nl-NL" dirty="0"/>
          </a:p>
        </p:txBody>
      </p:sp>
      <p:sp>
        <p:nvSpPr>
          <p:cNvPr id="3" name="Tijdelijke aanduiding voor inhoud 2">
            <a:extLst>
              <a:ext uri="{FF2B5EF4-FFF2-40B4-BE49-F238E27FC236}">
                <a16:creationId xmlns:a16="http://schemas.microsoft.com/office/drawing/2014/main" id="{7BDA7D2D-480C-50AD-267F-06A8F59E0AF9}"/>
              </a:ext>
            </a:extLst>
          </p:cNvPr>
          <p:cNvSpPr>
            <a:spLocks noGrp="1"/>
          </p:cNvSpPr>
          <p:nvPr>
            <p:ph idx="1"/>
          </p:nvPr>
        </p:nvSpPr>
        <p:spPr>
          <a:xfrm>
            <a:off x="627017" y="1825625"/>
            <a:ext cx="10726783" cy="4667250"/>
          </a:xfrm>
        </p:spPr>
        <p:txBody>
          <a:bodyPr>
            <a:normAutofit fontScale="92500" lnSpcReduction="10000"/>
          </a:bodyPr>
          <a:lstStyle/>
          <a:p>
            <a:endParaRPr lang="en-GB" sz="2000" dirty="0"/>
          </a:p>
          <a:p>
            <a:endParaRPr lang="en-GB" sz="2000" dirty="0"/>
          </a:p>
          <a:p>
            <a:r>
              <a:rPr lang="en-GB" sz="2000" dirty="0"/>
              <a:t>Me</a:t>
            </a:r>
          </a:p>
          <a:p>
            <a:r>
              <a:rPr lang="en-GB" sz="2000" dirty="0"/>
              <a:t>A short recap</a:t>
            </a:r>
          </a:p>
          <a:p>
            <a:r>
              <a:rPr lang="en-GB" sz="2000" dirty="0"/>
              <a:t>Where are we today</a:t>
            </a:r>
          </a:p>
          <a:p>
            <a:r>
              <a:rPr lang="en-GB" sz="2000" dirty="0"/>
              <a:t>What is influencing the availability of foreign currency in a country </a:t>
            </a:r>
          </a:p>
          <a:p>
            <a:pPr lvl="1"/>
            <a:r>
              <a:rPr lang="en-GB" sz="1600" dirty="0"/>
              <a:t> The cost of oil</a:t>
            </a:r>
          </a:p>
          <a:p>
            <a:pPr lvl="1"/>
            <a:r>
              <a:rPr lang="en-GB" sz="1600" dirty="0"/>
              <a:t>Revised trade flows</a:t>
            </a:r>
          </a:p>
          <a:p>
            <a:pPr lvl="1"/>
            <a:r>
              <a:rPr lang="en-GB" sz="1600" dirty="0"/>
              <a:t>The effect of interest rates</a:t>
            </a:r>
          </a:p>
          <a:p>
            <a:r>
              <a:rPr lang="en-GB" sz="2000" dirty="0"/>
              <a:t>Some of the hotspots, like Egypt, China, Japan and others</a:t>
            </a:r>
          </a:p>
          <a:p>
            <a:r>
              <a:rPr lang="en-GB" sz="2000" dirty="0"/>
              <a:t>How to deal with currency issues, how to recognize and to prepare for it</a:t>
            </a:r>
          </a:p>
          <a:p>
            <a:pPr lvl="1"/>
            <a:r>
              <a:rPr lang="en-GB" sz="1600" dirty="0"/>
              <a:t>The canary in the coal mine, how to recognize potential issues</a:t>
            </a:r>
          </a:p>
          <a:p>
            <a:pPr lvl="1"/>
            <a:r>
              <a:rPr lang="en-GB" sz="1600" dirty="0"/>
              <a:t>How to limit them </a:t>
            </a:r>
          </a:p>
          <a:p>
            <a:pPr lvl="1"/>
            <a:r>
              <a:rPr lang="en-GB" sz="1600" dirty="0"/>
              <a:t>The importance of discipline </a:t>
            </a:r>
            <a:endParaRPr lang="nl-NL" sz="1600" dirty="0"/>
          </a:p>
        </p:txBody>
      </p:sp>
    </p:spTree>
    <p:extLst>
      <p:ext uri="{BB962C8B-B14F-4D97-AF65-F5344CB8AC3E}">
        <p14:creationId xmlns:p14="http://schemas.microsoft.com/office/powerpoint/2010/main" val="24163676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A8C85-EB2F-D9A7-DF8F-BA8ECB3BFD4C}"/>
              </a:ext>
            </a:extLst>
          </p:cNvPr>
          <p:cNvSpPr>
            <a:spLocks noGrp="1"/>
          </p:cNvSpPr>
          <p:nvPr>
            <p:ph type="title"/>
          </p:nvPr>
        </p:nvSpPr>
        <p:spPr/>
        <p:txBody>
          <a:bodyPr/>
          <a:lstStyle/>
          <a:p>
            <a:r>
              <a:rPr lang="en-GB" dirty="0"/>
              <a:t>                           Honduras</a:t>
            </a:r>
            <a:endParaRPr lang="nl-NL" dirty="0"/>
          </a:p>
        </p:txBody>
      </p:sp>
      <p:sp>
        <p:nvSpPr>
          <p:cNvPr id="3" name="Tijdelijke aanduiding voor inhoud 2">
            <a:extLst>
              <a:ext uri="{FF2B5EF4-FFF2-40B4-BE49-F238E27FC236}">
                <a16:creationId xmlns:a16="http://schemas.microsoft.com/office/drawing/2014/main" id="{52E99BDD-A2E1-6C24-B00D-C68E2F92AE4C}"/>
              </a:ext>
            </a:extLst>
          </p:cNvPr>
          <p:cNvSpPr>
            <a:spLocks noGrp="1"/>
          </p:cNvSpPr>
          <p:nvPr>
            <p:ph idx="1"/>
          </p:nvPr>
        </p:nvSpPr>
        <p:spPr/>
        <p:txBody>
          <a:bodyPr>
            <a:normAutofit/>
          </a:bodyPr>
          <a:lstStyle/>
          <a:p>
            <a:r>
              <a:rPr lang="en-GB" dirty="0"/>
              <a:t>From the Coface website:</a:t>
            </a:r>
          </a:p>
        </p:txBody>
      </p:sp>
      <p:pic>
        <p:nvPicPr>
          <p:cNvPr id="5" name="Afbeelding 4">
            <a:extLst>
              <a:ext uri="{FF2B5EF4-FFF2-40B4-BE49-F238E27FC236}">
                <a16:creationId xmlns:a16="http://schemas.microsoft.com/office/drawing/2014/main" id="{AFE1CFF5-6BF1-62E1-29DC-B0DC7493FBD3}"/>
              </a:ext>
            </a:extLst>
          </p:cNvPr>
          <p:cNvPicPr>
            <a:picLocks noChangeAspect="1"/>
          </p:cNvPicPr>
          <p:nvPr/>
        </p:nvPicPr>
        <p:blipFill>
          <a:blip r:embed="rId2"/>
          <a:stretch>
            <a:fillRect/>
          </a:stretch>
        </p:blipFill>
        <p:spPr>
          <a:xfrm>
            <a:off x="944237" y="2455817"/>
            <a:ext cx="9593134" cy="4119154"/>
          </a:xfrm>
          <a:prstGeom prst="rect">
            <a:avLst/>
          </a:prstGeom>
        </p:spPr>
      </p:pic>
    </p:spTree>
    <p:extLst>
      <p:ext uri="{BB962C8B-B14F-4D97-AF65-F5344CB8AC3E}">
        <p14:creationId xmlns:p14="http://schemas.microsoft.com/office/powerpoint/2010/main" val="9355847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A8C85-EB2F-D9A7-DF8F-BA8ECB3BFD4C}"/>
              </a:ext>
            </a:extLst>
          </p:cNvPr>
          <p:cNvSpPr>
            <a:spLocks noGrp="1"/>
          </p:cNvSpPr>
          <p:nvPr>
            <p:ph type="title"/>
          </p:nvPr>
        </p:nvSpPr>
        <p:spPr/>
        <p:txBody>
          <a:bodyPr/>
          <a:lstStyle/>
          <a:p>
            <a:r>
              <a:rPr lang="en-GB" dirty="0"/>
              <a:t>                 What can/should you do </a:t>
            </a:r>
            <a:endParaRPr lang="nl-NL" dirty="0"/>
          </a:p>
        </p:txBody>
      </p:sp>
      <p:sp>
        <p:nvSpPr>
          <p:cNvPr id="3" name="Tijdelijke aanduiding voor inhoud 2">
            <a:extLst>
              <a:ext uri="{FF2B5EF4-FFF2-40B4-BE49-F238E27FC236}">
                <a16:creationId xmlns:a16="http://schemas.microsoft.com/office/drawing/2014/main" id="{52E99BDD-A2E1-6C24-B00D-C68E2F92AE4C}"/>
              </a:ext>
            </a:extLst>
          </p:cNvPr>
          <p:cNvSpPr>
            <a:spLocks noGrp="1"/>
          </p:cNvSpPr>
          <p:nvPr>
            <p:ph idx="1"/>
          </p:nvPr>
        </p:nvSpPr>
        <p:spPr/>
        <p:txBody>
          <a:bodyPr/>
          <a:lstStyle/>
          <a:p>
            <a:r>
              <a:rPr lang="en-GB" dirty="0"/>
              <a:t>Discipline</a:t>
            </a:r>
          </a:p>
          <a:p>
            <a:endParaRPr lang="en-GB" dirty="0"/>
          </a:p>
          <a:p>
            <a:r>
              <a:rPr lang="en-GB" dirty="0"/>
              <a:t>Be prepared</a:t>
            </a:r>
          </a:p>
          <a:p>
            <a:endParaRPr lang="en-GB" dirty="0"/>
          </a:p>
          <a:p>
            <a:r>
              <a:rPr lang="en-GB" dirty="0"/>
              <a:t>Price the risk appropriately </a:t>
            </a:r>
          </a:p>
          <a:p>
            <a:endParaRPr lang="en-GB" dirty="0"/>
          </a:p>
          <a:p>
            <a:r>
              <a:rPr lang="en-GB" dirty="0"/>
              <a:t>Be prepared to step away </a:t>
            </a:r>
            <a:endParaRPr lang="nl-NL" dirty="0"/>
          </a:p>
        </p:txBody>
      </p:sp>
    </p:spTree>
    <p:extLst>
      <p:ext uri="{BB962C8B-B14F-4D97-AF65-F5344CB8AC3E}">
        <p14:creationId xmlns:p14="http://schemas.microsoft.com/office/powerpoint/2010/main" val="35592019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A8C85-EB2F-D9A7-DF8F-BA8ECB3BFD4C}"/>
              </a:ext>
            </a:extLst>
          </p:cNvPr>
          <p:cNvSpPr>
            <a:spLocks noGrp="1"/>
          </p:cNvSpPr>
          <p:nvPr>
            <p:ph type="title"/>
          </p:nvPr>
        </p:nvSpPr>
        <p:spPr/>
        <p:txBody>
          <a:bodyPr/>
          <a:lstStyle/>
          <a:p>
            <a:r>
              <a:rPr lang="en-GB" dirty="0"/>
              <a:t>                            Discipline</a:t>
            </a:r>
            <a:endParaRPr lang="nl-NL" dirty="0"/>
          </a:p>
        </p:txBody>
      </p:sp>
      <p:sp>
        <p:nvSpPr>
          <p:cNvPr id="3" name="Tijdelijke aanduiding voor inhoud 2">
            <a:extLst>
              <a:ext uri="{FF2B5EF4-FFF2-40B4-BE49-F238E27FC236}">
                <a16:creationId xmlns:a16="http://schemas.microsoft.com/office/drawing/2014/main" id="{52E99BDD-A2E1-6C24-B00D-C68E2F92AE4C}"/>
              </a:ext>
            </a:extLst>
          </p:cNvPr>
          <p:cNvSpPr>
            <a:spLocks noGrp="1"/>
          </p:cNvSpPr>
          <p:nvPr>
            <p:ph idx="1"/>
          </p:nvPr>
        </p:nvSpPr>
        <p:spPr/>
        <p:txBody>
          <a:bodyPr>
            <a:normAutofit lnSpcReduction="10000"/>
          </a:bodyPr>
          <a:lstStyle/>
          <a:p>
            <a:r>
              <a:rPr lang="en-GB" dirty="0"/>
              <a:t>The only way you are “guaranteed” payment in USD (or Euro for that matter) is to get paid through a confirmed letter of credit</a:t>
            </a:r>
          </a:p>
          <a:p>
            <a:r>
              <a:rPr lang="en-GB" dirty="0"/>
              <a:t>If you contractually agreed to receive an LC issued and confirmed by a bank acceptable to you, do not agree to ship until all conditions are met .. in writing ..through your bank. </a:t>
            </a:r>
          </a:p>
          <a:p>
            <a:r>
              <a:rPr lang="en-GB" dirty="0"/>
              <a:t>Please note that, although contractually agreed between you and the contracting party, issuing banks have a tendency to “forget” to ask for confirmation</a:t>
            </a:r>
          </a:p>
          <a:p>
            <a:r>
              <a:rPr lang="en-GB" dirty="0"/>
              <a:t>It is quite easy to create an LC which contains traps. Have your checklist ready, work with pre agreed templates, and double check the L/C before releasing any shipment.</a:t>
            </a:r>
          </a:p>
          <a:p>
            <a:endParaRPr lang="nl-NL" dirty="0"/>
          </a:p>
        </p:txBody>
      </p:sp>
    </p:spTree>
    <p:extLst>
      <p:ext uri="{BB962C8B-B14F-4D97-AF65-F5344CB8AC3E}">
        <p14:creationId xmlns:p14="http://schemas.microsoft.com/office/powerpoint/2010/main" val="22768258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A8C85-EB2F-D9A7-DF8F-BA8ECB3BFD4C}"/>
              </a:ext>
            </a:extLst>
          </p:cNvPr>
          <p:cNvSpPr>
            <a:spLocks noGrp="1"/>
          </p:cNvSpPr>
          <p:nvPr>
            <p:ph type="title"/>
          </p:nvPr>
        </p:nvSpPr>
        <p:spPr/>
        <p:txBody>
          <a:bodyPr/>
          <a:lstStyle/>
          <a:p>
            <a:r>
              <a:rPr lang="en-GB" dirty="0"/>
              <a:t>                          Be prepared</a:t>
            </a:r>
            <a:endParaRPr lang="nl-NL" dirty="0"/>
          </a:p>
        </p:txBody>
      </p:sp>
      <p:sp>
        <p:nvSpPr>
          <p:cNvPr id="3" name="Tijdelijke aanduiding voor inhoud 2">
            <a:extLst>
              <a:ext uri="{FF2B5EF4-FFF2-40B4-BE49-F238E27FC236}">
                <a16:creationId xmlns:a16="http://schemas.microsoft.com/office/drawing/2014/main" id="{52E99BDD-A2E1-6C24-B00D-C68E2F92AE4C}"/>
              </a:ext>
            </a:extLst>
          </p:cNvPr>
          <p:cNvSpPr>
            <a:spLocks noGrp="1"/>
          </p:cNvSpPr>
          <p:nvPr>
            <p:ph idx="1"/>
          </p:nvPr>
        </p:nvSpPr>
        <p:spPr/>
        <p:txBody>
          <a:bodyPr/>
          <a:lstStyle/>
          <a:p>
            <a:r>
              <a:rPr lang="en-GB" dirty="0"/>
              <a:t>Have an idea of the local interest rates of your counterpart</a:t>
            </a:r>
          </a:p>
          <a:p>
            <a:r>
              <a:rPr lang="en-GB" dirty="0"/>
              <a:t>Know what local currency issues are</a:t>
            </a:r>
          </a:p>
          <a:p>
            <a:r>
              <a:rPr lang="en-GB" dirty="0"/>
              <a:t>Know how to price this risk </a:t>
            </a:r>
          </a:p>
          <a:p>
            <a:r>
              <a:rPr lang="en-GB" dirty="0"/>
              <a:t>Talk to your bank on what they can do to mitigate these risks and make sure these mitigations are priced into your product.</a:t>
            </a:r>
          </a:p>
          <a:p>
            <a:r>
              <a:rPr lang="en-GB" dirty="0"/>
              <a:t>Have a contract and an LC template at hand. It is ok to negotiate and to deviate, but first have something from which you can actually deviate </a:t>
            </a:r>
          </a:p>
          <a:p>
            <a:endParaRPr lang="en-GB" dirty="0"/>
          </a:p>
          <a:p>
            <a:endParaRPr lang="nl-NL" dirty="0"/>
          </a:p>
        </p:txBody>
      </p:sp>
    </p:spTree>
    <p:extLst>
      <p:ext uri="{BB962C8B-B14F-4D97-AF65-F5344CB8AC3E}">
        <p14:creationId xmlns:p14="http://schemas.microsoft.com/office/powerpoint/2010/main" val="25422897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A8C85-EB2F-D9A7-DF8F-BA8ECB3BFD4C}"/>
              </a:ext>
            </a:extLst>
          </p:cNvPr>
          <p:cNvSpPr>
            <a:spLocks noGrp="1"/>
          </p:cNvSpPr>
          <p:nvPr>
            <p:ph type="title"/>
          </p:nvPr>
        </p:nvSpPr>
        <p:spPr/>
        <p:txBody>
          <a:bodyPr/>
          <a:lstStyle/>
          <a:p>
            <a:r>
              <a:rPr lang="en-GB" dirty="0"/>
              <a:t>                      Pricing the risk</a:t>
            </a:r>
            <a:endParaRPr lang="nl-NL" dirty="0"/>
          </a:p>
        </p:txBody>
      </p:sp>
      <p:sp>
        <p:nvSpPr>
          <p:cNvPr id="3" name="Tijdelijke aanduiding voor inhoud 2">
            <a:extLst>
              <a:ext uri="{FF2B5EF4-FFF2-40B4-BE49-F238E27FC236}">
                <a16:creationId xmlns:a16="http://schemas.microsoft.com/office/drawing/2014/main" id="{52E99BDD-A2E1-6C24-B00D-C68E2F92AE4C}"/>
              </a:ext>
            </a:extLst>
          </p:cNvPr>
          <p:cNvSpPr>
            <a:spLocks noGrp="1"/>
          </p:cNvSpPr>
          <p:nvPr>
            <p:ph idx="1"/>
          </p:nvPr>
        </p:nvSpPr>
        <p:spPr>
          <a:xfrm>
            <a:off x="182880" y="1825625"/>
            <a:ext cx="11170920" cy="4351338"/>
          </a:xfrm>
        </p:spPr>
        <p:txBody>
          <a:bodyPr>
            <a:normAutofit lnSpcReduction="10000"/>
          </a:bodyPr>
          <a:lstStyle/>
          <a:p>
            <a:r>
              <a:rPr lang="en-GB" dirty="0"/>
              <a:t>If you know the local financing cost of your counterpart and when you know what it will cost you to get any deferred payment discounted by your bank, you know how much room you have to negotiate. </a:t>
            </a:r>
          </a:p>
          <a:p>
            <a:r>
              <a:rPr lang="en-GB" dirty="0"/>
              <a:t>The cost of your product should consist not only of the pure manufacturing cost but also your financing costs. This should </a:t>
            </a:r>
            <a:r>
              <a:rPr lang="en-GB" b="1" u="sng" dirty="0"/>
              <a:t>increase</a:t>
            </a:r>
            <a:r>
              <a:rPr lang="en-GB" dirty="0"/>
              <a:t> with the risk premium of doing business with the counterpart. </a:t>
            </a:r>
          </a:p>
          <a:p>
            <a:r>
              <a:rPr lang="en-GB" dirty="0"/>
              <a:t>Know what these cost actually are and see at what place in the transaction is it most efficient to pay them (sometimes it is cheaper when you pay these costs and integrate them in your cost price)</a:t>
            </a:r>
          </a:p>
          <a:p>
            <a:r>
              <a:rPr lang="en-GB" dirty="0"/>
              <a:t>If you accept not having a perfect payment instrument, know how much you can afford to lose and price this into your sale </a:t>
            </a:r>
          </a:p>
          <a:p>
            <a:endParaRPr lang="en-GB" dirty="0"/>
          </a:p>
          <a:p>
            <a:endParaRPr lang="en-GB" dirty="0"/>
          </a:p>
          <a:p>
            <a:endParaRPr lang="en-GB" dirty="0"/>
          </a:p>
          <a:p>
            <a:endParaRPr lang="en-GB" dirty="0"/>
          </a:p>
          <a:p>
            <a:endParaRPr lang="nl-NL" dirty="0"/>
          </a:p>
        </p:txBody>
      </p:sp>
    </p:spTree>
    <p:extLst>
      <p:ext uri="{BB962C8B-B14F-4D97-AF65-F5344CB8AC3E}">
        <p14:creationId xmlns:p14="http://schemas.microsoft.com/office/powerpoint/2010/main" val="5932438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A8C85-EB2F-D9A7-DF8F-BA8ECB3BFD4C}"/>
              </a:ext>
            </a:extLst>
          </p:cNvPr>
          <p:cNvSpPr>
            <a:spLocks noGrp="1"/>
          </p:cNvSpPr>
          <p:nvPr>
            <p:ph type="title"/>
          </p:nvPr>
        </p:nvSpPr>
        <p:spPr/>
        <p:txBody>
          <a:bodyPr/>
          <a:lstStyle/>
          <a:p>
            <a:r>
              <a:rPr lang="en-GB" dirty="0"/>
              <a:t>                Be prepared to step away</a:t>
            </a:r>
            <a:endParaRPr lang="nl-NL" dirty="0"/>
          </a:p>
        </p:txBody>
      </p:sp>
      <p:sp>
        <p:nvSpPr>
          <p:cNvPr id="3" name="Tijdelijke aanduiding voor inhoud 2">
            <a:extLst>
              <a:ext uri="{FF2B5EF4-FFF2-40B4-BE49-F238E27FC236}">
                <a16:creationId xmlns:a16="http://schemas.microsoft.com/office/drawing/2014/main" id="{52E99BDD-A2E1-6C24-B00D-C68E2F92AE4C}"/>
              </a:ext>
            </a:extLst>
          </p:cNvPr>
          <p:cNvSpPr>
            <a:spLocks noGrp="1"/>
          </p:cNvSpPr>
          <p:nvPr>
            <p:ph idx="1"/>
          </p:nvPr>
        </p:nvSpPr>
        <p:spPr/>
        <p:txBody>
          <a:bodyPr>
            <a:normAutofit fontScale="92500" lnSpcReduction="20000"/>
          </a:bodyPr>
          <a:lstStyle/>
          <a:p>
            <a:r>
              <a:rPr lang="en-GB" dirty="0"/>
              <a:t>We know the sunken cost fallacy, but can you actually afford to lose a full shipment? </a:t>
            </a:r>
          </a:p>
          <a:p>
            <a:r>
              <a:rPr lang="en-GB" dirty="0"/>
              <a:t>We saw in both Egypt and Pakistan that goods were released and payment was postponed indefinitely. </a:t>
            </a:r>
          </a:p>
          <a:p>
            <a:r>
              <a:rPr lang="en-GB" dirty="0"/>
              <a:t>Can you afford a 6 month (or more) payment delay ?</a:t>
            </a:r>
          </a:p>
          <a:p>
            <a:r>
              <a:rPr lang="en-GB" dirty="0"/>
              <a:t>If you agree to a payment by LC, make sure you can actually meet its conditions. Otherwise, you are just creating a false sense of safety and throwing away good money after bad.</a:t>
            </a:r>
          </a:p>
          <a:p>
            <a:r>
              <a:rPr lang="en-GB" dirty="0"/>
              <a:t>Any amendment under an LC needs to be in writing and confirmed by your bank. Your client promising to accept discrepancies is really of no value. </a:t>
            </a:r>
          </a:p>
          <a:p>
            <a:r>
              <a:rPr lang="en-GB" dirty="0"/>
              <a:t>If your conditions are not met, the best case scenario is you losing a few days of interest. The worst case is losing the principal amount.</a:t>
            </a:r>
          </a:p>
          <a:p>
            <a:endParaRPr lang="en-GB" dirty="0"/>
          </a:p>
          <a:p>
            <a:endParaRPr lang="en-GB" dirty="0"/>
          </a:p>
          <a:p>
            <a:endParaRPr lang="nl-NL" dirty="0"/>
          </a:p>
        </p:txBody>
      </p:sp>
    </p:spTree>
    <p:extLst>
      <p:ext uri="{BB962C8B-B14F-4D97-AF65-F5344CB8AC3E}">
        <p14:creationId xmlns:p14="http://schemas.microsoft.com/office/powerpoint/2010/main" val="2790061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6E3C33AA-BBA6-2E3E-F61D-85D8772B95D2}"/>
              </a:ext>
            </a:extLst>
          </p:cNvPr>
          <p:cNvSpPr>
            <a:spLocks noGrp="1"/>
          </p:cNvSpPr>
          <p:nvPr>
            <p:ph idx="1"/>
          </p:nvPr>
        </p:nvSpPr>
        <p:spPr/>
        <p:txBody>
          <a:bodyPr/>
          <a:lstStyle/>
          <a:p>
            <a:r>
              <a:rPr lang="en-GB" sz="2800" dirty="0"/>
              <a:t>A bit about me - I was a banker for 35 years till I finally took the plunge and went over to the dark side and went corporate.</a:t>
            </a:r>
          </a:p>
          <a:p>
            <a:r>
              <a:rPr lang="en-GB" sz="2800" dirty="0"/>
              <a:t>Today I’m the Head of Trade </a:t>
            </a:r>
            <a:r>
              <a:rPr lang="en-GB" dirty="0"/>
              <a:t>F</a:t>
            </a:r>
            <a:r>
              <a:rPr lang="en-GB" sz="2800" dirty="0"/>
              <a:t>inance at a mid-sized commodity trading firm and I’m finding our whether the lessons I gave over the years actually hold some value.</a:t>
            </a:r>
          </a:p>
        </p:txBody>
      </p:sp>
    </p:spTree>
    <p:extLst>
      <p:ext uri="{BB962C8B-B14F-4D97-AF65-F5344CB8AC3E}">
        <p14:creationId xmlns:p14="http://schemas.microsoft.com/office/powerpoint/2010/main" val="327135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FE4DA2-0010-76FB-0CA5-2AE9F57BCD11}"/>
              </a:ext>
            </a:extLst>
          </p:cNvPr>
          <p:cNvSpPr>
            <a:spLocks noGrp="1"/>
          </p:cNvSpPr>
          <p:nvPr>
            <p:ph type="title"/>
          </p:nvPr>
        </p:nvSpPr>
        <p:spPr/>
        <p:txBody>
          <a:bodyPr/>
          <a:lstStyle/>
          <a:p>
            <a:r>
              <a:rPr lang="en-GB" dirty="0"/>
              <a:t>                          A short recap</a:t>
            </a:r>
            <a:endParaRPr lang="nl-NL" dirty="0"/>
          </a:p>
        </p:txBody>
      </p:sp>
      <p:sp>
        <p:nvSpPr>
          <p:cNvPr id="3" name="Tijdelijke aanduiding voor inhoud 2">
            <a:extLst>
              <a:ext uri="{FF2B5EF4-FFF2-40B4-BE49-F238E27FC236}">
                <a16:creationId xmlns:a16="http://schemas.microsoft.com/office/drawing/2014/main" id="{6E3C33AA-BBA6-2E3E-F61D-85D8772B95D2}"/>
              </a:ext>
            </a:extLst>
          </p:cNvPr>
          <p:cNvSpPr>
            <a:spLocks noGrp="1"/>
          </p:cNvSpPr>
          <p:nvPr>
            <p:ph idx="1"/>
          </p:nvPr>
        </p:nvSpPr>
        <p:spPr/>
        <p:txBody>
          <a:bodyPr>
            <a:normAutofit fontScale="92500"/>
          </a:bodyPr>
          <a:lstStyle/>
          <a:p>
            <a:r>
              <a:rPr lang="en-GB" dirty="0"/>
              <a:t>2023 issues apart from some “historical” ones, where very much driven by the effects of the Russian invasion into Ukraine.</a:t>
            </a:r>
          </a:p>
          <a:p>
            <a:endParaRPr lang="en-GB" dirty="0"/>
          </a:p>
          <a:p>
            <a:r>
              <a:rPr lang="en-GB" dirty="0"/>
              <a:t>This drove up the prices of energy and caused a shift of major commodity flows from Europe to Asia and back</a:t>
            </a:r>
          </a:p>
          <a:p>
            <a:endParaRPr lang="en-GB" dirty="0"/>
          </a:p>
          <a:p>
            <a:r>
              <a:rPr lang="en-GB" dirty="0"/>
              <a:t>Countries which already had a weak economy, and which were recovering from the covid lockdowns were heavily effected and had to ration their foreign currency reserves. Even countries which had a relatively stronger economy were confronted with new currency flows.</a:t>
            </a:r>
            <a:endParaRPr lang="nl-NL" dirty="0"/>
          </a:p>
        </p:txBody>
      </p:sp>
    </p:spTree>
    <p:extLst>
      <p:ext uri="{BB962C8B-B14F-4D97-AF65-F5344CB8AC3E}">
        <p14:creationId xmlns:p14="http://schemas.microsoft.com/office/powerpoint/2010/main" val="2547070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A8C85-EB2F-D9A7-DF8F-BA8ECB3BFD4C}"/>
              </a:ext>
            </a:extLst>
          </p:cNvPr>
          <p:cNvSpPr>
            <a:spLocks noGrp="1"/>
          </p:cNvSpPr>
          <p:nvPr>
            <p:ph type="title"/>
          </p:nvPr>
        </p:nvSpPr>
        <p:spPr/>
        <p:txBody>
          <a:bodyPr/>
          <a:lstStyle/>
          <a:p>
            <a:r>
              <a:rPr lang="en-GB" dirty="0"/>
              <a:t>                  Where are we today</a:t>
            </a:r>
            <a:endParaRPr lang="nl-NL" dirty="0"/>
          </a:p>
        </p:txBody>
      </p:sp>
      <p:sp>
        <p:nvSpPr>
          <p:cNvPr id="3" name="Tijdelijke aanduiding voor inhoud 2">
            <a:extLst>
              <a:ext uri="{FF2B5EF4-FFF2-40B4-BE49-F238E27FC236}">
                <a16:creationId xmlns:a16="http://schemas.microsoft.com/office/drawing/2014/main" id="{52E99BDD-A2E1-6C24-B00D-C68E2F92AE4C}"/>
              </a:ext>
            </a:extLst>
          </p:cNvPr>
          <p:cNvSpPr>
            <a:spLocks noGrp="1"/>
          </p:cNvSpPr>
          <p:nvPr>
            <p:ph idx="1"/>
          </p:nvPr>
        </p:nvSpPr>
        <p:spPr/>
        <p:txBody>
          <a:bodyPr/>
          <a:lstStyle/>
          <a:p>
            <a:r>
              <a:rPr lang="en-GB" dirty="0"/>
              <a:t>  The “world” seems to have found some form of equilibrium post                              </a:t>
            </a:r>
            <a:br>
              <a:rPr lang="en-GB" dirty="0"/>
            </a:br>
            <a:r>
              <a:rPr lang="en-GB" dirty="0"/>
              <a:t>  Russian invasion</a:t>
            </a:r>
          </a:p>
          <a:p>
            <a:r>
              <a:rPr lang="en-GB" dirty="0"/>
              <a:t> Energy prices have somewhat normalized (especially gas/lng)</a:t>
            </a:r>
          </a:p>
          <a:p>
            <a:r>
              <a:rPr lang="en-GB" dirty="0"/>
              <a:t> Flows have somewhat settled</a:t>
            </a:r>
          </a:p>
          <a:p>
            <a:r>
              <a:rPr lang="en-GB" dirty="0"/>
              <a:t>“New” Crisis in the Middle East as a result cargoes around the cape   </a:t>
            </a:r>
            <a:br>
              <a:rPr lang="en-GB" dirty="0"/>
            </a:br>
            <a:r>
              <a:rPr lang="en-GB" dirty="0"/>
              <a:t> instead of Suez Canal. </a:t>
            </a:r>
          </a:p>
          <a:p>
            <a:r>
              <a:rPr lang="en-GB" dirty="0"/>
              <a:t> The effect of countries trying/needing to avoid USD </a:t>
            </a:r>
            <a:endParaRPr lang="nl-NL" dirty="0"/>
          </a:p>
        </p:txBody>
      </p:sp>
    </p:spTree>
    <p:extLst>
      <p:ext uri="{BB962C8B-B14F-4D97-AF65-F5344CB8AC3E}">
        <p14:creationId xmlns:p14="http://schemas.microsoft.com/office/powerpoint/2010/main" val="2988680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A8C85-EB2F-D9A7-DF8F-BA8ECB3BFD4C}"/>
              </a:ext>
            </a:extLst>
          </p:cNvPr>
          <p:cNvSpPr>
            <a:spLocks noGrp="1"/>
          </p:cNvSpPr>
          <p:nvPr>
            <p:ph type="title"/>
          </p:nvPr>
        </p:nvSpPr>
        <p:spPr/>
        <p:txBody>
          <a:bodyPr/>
          <a:lstStyle/>
          <a:p>
            <a:r>
              <a:rPr lang="en-GB" dirty="0"/>
              <a:t>                Where are we today</a:t>
            </a:r>
            <a:endParaRPr lang="nl-NL" dirty="0"/>
          </a:p>
        </p:txBody>
      </p:sp>
      <p:sp>
        <p:nvSpPr>
          <p:cNvPr id="3" name="Tijdelijke aanduiding voor inhoud 2">
            <a:extLst>
              <a:ext uri="{FF2B5EF4-FFF2-40B4-BE49-F238E27FC236}">
                <a16:creationId xmlns:a16="http://schemas.microsoft.com/office/drawing/2014/main" id="{52E99BDD-A2E1-6C24-B00D-C68E2F92AE4C}"/>
              </a:ext>
            </a:extLst>
          </p:cNvPr>
          <p:cNvSpPr>
            <a:spLocks noGrp="1"/>
          </p:cNvSpPr>
          <p:nvPr>
            <p:ph idx="1"/>
          </p:nvPr>
        </p:nvSpPr>
        <p:spPr>
          <a:xfrm>
            <a:off x="156754" y="1825625"/>
            <a:ext cx="11197046" cy="4827724"/>
          </a:xfrm>
        </p:spPr>
        <p:txBody>
          <a:bodyPr>
            <a:normAutofit/>
          </a:bodyPr>
          <a:lstStyle/>
          <a:p>
            <a:pPr lvl="1"/>
            <a:r>
              <a:rPr lang="en-GB" dirty="0"/>
              <a:t> The “world” seems to have found some form of equilibrium post Russia invasion</a:t>
            </a:r>
          </a:p>
          <a:p>
            <a:pPr lvl="1"/>
            <a:endParaRPr lang="en-GB" dirty="0"/>
          </a:p>
          <a:p>
            <a:pPr lvl="1"/>
            <a:r>
              <a:rPr lang="en-GB" dirty="0"/>
              <a:t>What does this mean?</a:t>
            </a:r>
          </a:p>
          <a:p>
            <a:pPr lvl="1"/>
            <a:endParaRPr lang="en-GB" dirty="0"/>
          </a:p>
          <a:p>
            <a:pPr lvl="1"/>
            <a:r>
              <a:rPr lang="en-GB" dirty="0"/>
              <a:t>Flows have settled (with some consequences), historically oil and metal would flow from Russia to Europe, oil would flow from Saudi to Asia</a:t>
            </a:r>
          </a:p>
          <a:p>
            <a:pPr lvl="1"/>
            <a:endParaRPr lang="en-GB" dirty="0"/>
          </a:p>
          <a:p>
            <a:pPr lvl="1"/>
            <a:r>
              <a:rPr lang="en-GB" dirty="0"/>
              <a:t>This has now reversed and has, amongst others, had its effect on availability of foreign currencies</a:t>
            </a:r>
          </a:p>
          <a:p>
            <a:pPr lvl="1"/>
            <a:endParaRPr lang="en-GB" dirty="0"/>
          </a:p>
          <a:p>
            <a:pPr lvl="1"/>
            <a:r>
              <a:rPr lang="en-GB" dirty="0"/>
              <a:t>We have “new” crisis in the Middle East is (cargoes around the cape instead of Suez Canal) </a:t>
            </a:r>
          </a:p>
        </p:txBody>
      </p:sp>
    </p:spTree>
    <p:extLst>
      <p:ext uri="{BB962C8B-B14F-4D97-AF65-F5344CB8AC3E}">
        <p14:creationId xmlns:p14="http://schemas.microsoft.com/office/powerpoint/2010/main" val="2423138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A8C85-EB2F-D9A7-DF8F-BA8ECB3BFD4C}"/>
              </a:ext>
            </a:extLst>
          </p:cNvPr>
          <p:cNvSpPr>
            <a:spLocks noGrp="1"/>
          </p:cNvSpPr>
          <p:nvPr>
            <p:ph type="title"/>
          </p:nvPr>
        </p:nvSpPr>
        <p:spPr/>
        <p:txBody>
          <a:bodyPr>
            <a:normAutofit/>
          </a:bodyPr>
          <a:lstStyle/>
          <a:p>
            <a:r>
              <a:rPr lang="en-GB" dirty="0"/>
              <a:t>     What is influencing the availability </a:t>
            </a:r>
            <a:br>
              <a:rPr lang="en-GB" dirty="0"/>
            </a:br>
            <a:r>
              <a:rPr lang="en-GB" dirty="0"/>
              <a:t>           of foreign currencies today</a:t>
            </a:r>
            <a:endParaRPr lang="nl-NL" dirty="0"/>
          </a:p>
        </p:txBody>
      </p:sp>
      <p:sp>
        <p:nvSpPr>
          <p:cNvPr id="3" name="Tijdelijke aanduiding voor inhoud 2">
            <a:extLst>
              <a:ext uri="{FF2B5EF4-FFF2-40B4-BE49-F238E27FC236}">
                <a16:creationId xmlns:a16="http://schemas.microsoft.com/office/drawing/2014/main" id="{52E99BDD-A2E1-6C24-B00D-C68E2F92AE4C}"/>
              </a:ext>
            </a:extLst>
          </p:cNvPr>
          <p:cNvSpPr>
            <a:spLocks noGrp="1"/>
          </p:cNvSpPr>
          <p:nvPr>
            <p:ph idx="1"/>
          </p:nvPr>
        </p:nvSpPr>
        <p:spPr/>
        <p:txBody>
          <a:bodyPr>
            <a:normAutofit/>
          </a:bodyPr>
          <a:lstStyle/>
          <a:p>
            <a:pPr marL="0" indent="0">
              <a:buNone/>
            </a:pPr>
            <a:r>
              <a:rPr lang="en-GB" sz="2400" dirty="0"/>
              <a:t>Those who have listened to one of my presentations before will know I will rarely discuss the actual currency or its exchange rate. I focus more on why certain things are happening in a certain way, so that you can perhaps better prepare yourself for potential issues.</a:t>
            </a:r>
          </a:p>
          <a:p>
            <a:pPr marL="0" indent="0">
              <a:buNone/>
            </a:pPr>
            <a:endParaRPr lang="en-GB" sz="2400" dirty="0"/>
          </a:p>
          <a:p>
            <a:r>
              <a:rPr lang="en-GB" sz="2400" dirty="0"/>
              <a:t>The actual cost of energy for a lot of countries. In order to sustain their economy, the oil price needs to be at a certain level </a:t>
            </a:r>
          </a:p>
          <a:p>
            <a:r>
              <a:rPr lang="en-GB" sz="2400" dirty="0"/>
              <a:t>The revised trade flows </a:t>
            </a:r>
          </a:p>
          <a:p>
            <a:r>
              <a:rPr lang="en-GB" sz="2400" dirty="0"/>
              <a:t>Inflation has calmed down a bit, but it is not far away </a:t>
            </a:r>
            <a:endParaRPr lang="nl-NL" sz="2400" dirty="0"/>
          </a:p>
        </p:txBody>
      </p:sp>
    </p:spTree>
    <p:extLst>
      <p:ext uri="{BB962C8B-B14F-4D97-AF65-F5344CB8AC3E}">
        <p14:creationId xmlns:p14="http://schemas.microsoft.com/office/powerpoint/2010/main" val="3743388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A8C85-EB2F-D9A7-DF8F-BA8ECB3BFD4C}"/>
              </a:ext>
            </a:extLst>
          </p:cNvPr>
          <p:cNvSpPr>
            <a:spLocks noGrp="1"/>
          </p:cNvSpPr>
          <p:nvPr>
            <p:ph type="title"/>
          </p:nvPr>
        </p:nvSpPr>
        <p:spPr/>
        <p:txBody>
          <a:bodyPr>
            <a:normAutofit fontScale="90000"/>
          </a:bodyPr>
          <a:lstStyle/>
          <a:p>
            <a:r>
              <a:rPr lang="en-GB" dirty="0"/>
              <a:t>                        The Cost of Oil </a:t>
            </a:r>
            <a:br>
              <a:rPr lang="en-GB" dirty="0"/>
            </a:br>
            <a:r>
              <a:rPr lang="en-GB" dirty="0"/>
              <a:t>Why some oil producing countries are “struggling</a:t>
            </a:r>
            <a:endParaRPr lang="nl-NL" dirty="0"/>
          </a:p>
        </p:txBody>
      </p:sp>
      <p:sp>
        <p:nvSpPr>
          <p:cNvPr id="3" name="Tijdelijke aanduiding voor inhoud 2">
            <a:extLst>
              <a:ext uri="{FF2B5EF4-FFF2-40B4-BE49-F238E27FC236}">
                <a16:creationId xmlns:a16="http://schemas.microsoft.com/office/drawing/2014/main" id="{52E99BDD-A2E1-6C24-B00D-C68E2F92AE4C}"/>
              </a:ext>
            </a:extLst>
          </p:cNvPr>
          <p:cNvSpPr>
            <a:spLocks noGrp="1"/>
          </p:cNvSpPr>
          <p:nvPr>
            <p:ph idx="1"/>
          </p:nvPr>
        </p:nvSpPr>
        <p:spPr>
          <a:xfrm>
            <a:off x="435429" y="1825624"/>
            <a:ext cx="10918371" cy="4879975"/>
          </a:xfrm>
        </p:spPr>
        <p:txBody>
          <a:bodyPr>
            <a:normAutofit fontScale="62500" lnSpcReduction="20000"/>
          </a:bodyPr>
          <a:lstStyle/>
          <a:p>
            <a:endParaRPr lang="en-GB" sz="1800" dirty="0"/>
          </a:p>
          <a:p>
            <a:r>
              <a:rPr lang="en-GB" sz="2600" dirty="0"/>
              <a:t>Saudi Arabia 			USD 10 to produce 1 barrel </a:t>
            </a:r>
          </a:p>
          <a:p>
            <a:pPr marL="3657600" lvl="8" indent="0">
              <a:buNone/>
            </a:pPr>
            <a:r>
              <a:rPr lang="en-GB" sz="2600" dirty="0"/>
              <a:t>Breakeven point USD 108 </a:t>
            </a:r>
          </a:p>
          <a:p>
            <a:pPr marL="3657600" lvl="8" indent="0">
              <a:buNone/>
            </a:pPr>
            <a:endParaRPr lang="en-GB" sz="2600" dirty="0"/>
          </a:p>
          <a:p>
            <a:r>
              <a:rPr lang="en-GB" sz="2600" dirty="0"/>
              <a:t>Russia				USD 15 to produce 1 barrel</a:t>
            </a:r>
          </a:p>
          <a:p>
            <a:pPr marL="3657600" lvl="8" indent="0">
              <a:buNone/>
            </a:pPr>
            <a:r>
              <a:rPr lang="en-GB" sz="2600" dirty="0"/>
              <a:t>Breakeven point USD 114 </a:t>
            </a:r>
          </a:p>
          <a:p>
            <a:pPr marL="3657600" lvl="8" indent="0">
              <a:buNone/>
            </a:pPr>
            <a:endParaRPr lang="en-GB" sz="2600" dirty="0"/>
          </a:p>
          <a:p>
            <a:r>
              <a:rPr lang="en-GB" sz="2600" dirty="0"/>
              <a:t>Nigeria				USD 48 to produce 1 barrel</a:t>
            </a:r>
          </a:p>
          <a:p>
            <a:pPr marL="3657600" lvl="8" indent="0">
              <a:buNone/>
            </a:pPr>
            <a:r>
              <a:rPr lang="en-GB" sz="2600" dirty="0"/>
              <a:t>Breakeven point USD 60</a:t>
            </a:r>
          </a:p>
          <a:p>
            <a:pPr marL="3657600" lvl="8" indent="0">
              <a:buNone/>
            </a:pPr>
            <a:endParaRPr lang="en-GB" sz="2600" dirty="0"/>
          </a:p>
          <a:p>
            <a:r>
              <a:rPr lang="en-GB" sz="2600" dirty="0"/>
              <a:t>Iran				USD 15 to produce 1 barrel</a:t>
            </a:r>
          </a:p>
          <a:p>
            <a:pPr marL="3657600" lvl="8" indent="0">
              <a:buNone/>
            </a:pPr>
            <a:r>
              <a:rPr lang="en-GB" sz="2600" dirty="0"/>
              <a:t>Breakeven point USD 112 </a:t>
            </a:r>
          </a:p>
          <a:p>
            <a:pPr marL="3657600" lvl="8" indent="0">
              <a:buNone/>
            </a:pPr>
            <a:endParaRPr lang="en-GB" sz="2600" dirty="0"/>
          </a:p>
          <a:p>
            <a:r>
              <a:rPr lang="en-GB" sz="2600" dirty="0"/>
              <a:t>USA				USD 28 to produce 1 barrel</a:t>
            </a:r>
          </a:p>
          <a:p>
            <a:pPr marL="3657600" lvl="8" indent="0">
              <a:buNone/>
            </a:pPr>
            <a:r>
              <a:rPr lang="en-GB" sz="2600" dirty="0"/>
              <a:t>USD 38 for existing wells, USD 62 for new drilling </a:t>
            </a:r>
          </a:p>
          <a:p>
            <a:pPr marL="3657600" lvl="8" indent="0">
              <a:buNone/>
            </a:pPr>
            <a:endParaRPr lang="en-GB" sz="2600" dirty="0"/>
          </a:p>
          <a:p>
            <a:r>
              <a:rPr lang="en-GB" sz="2600" dirty="0"/>
              <a:t>Venezuela			USD 28 produce to 1 barrel</a:t>
            </a:r>
          </a:p>
          <a:p>
            <a:pPr marL="3657600" lvl="8" indent="0">
              <a:buNone/>
            </a:pPr>
            <a:r>
              <a:rPr lang="en-GB" sz="2600" dirty="0"/>
              <a:t>Breakeven USD 57</a:t>
            </a:r>
          </a:p>
          <a:p>
            <a:pPr marL="3657600" lvl="8" indent="0">
              <a:buNone/>
            </a:pPr>
            <a:endParaRPr lang="nl-NL" dirty="0"/>
          </a:p>
        </p:txBody>
      </p:sp>
    </p:spTree>
    <p:extLst>
      <p:ext uri="{BB962C8B-B14F-4D97-AF65-F5344CB8AC3E}">
        <p14:creationId xmlns:p14="http://schemas.microsoft.com/office/powerpoint/2010/main" val="2644702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A8C85-EB2F-D9A7-DF8F-BA8ECB3BFD4C}"/>
              </a:ext>
            </a:extLst>
          </p:cNvPr>
          <p:cNvSpPr>
            <a:spLocks noGrp="1"/>
          </p:cNvSpPr>
          <p:nvPr>
            <p:ph type="title"/>
          </p:nvPr>
        </p:nvSpPr>
        <p:spPr/>
        <p:txBody>
          <a:bodyPr/>
          <a:lstStyle/>
          <a:p>
            <a:r>
              <a:rPr lang="en-GB" dirty="0"/>
              <a:t>                  Revised trade flows </a:t>
            </a:r>
            <a:endParaRPr lang="nl-NL" dirty="0"/>
          </a:p>
        </p:txBody>
      </p:sp>
      <p:sp>
        <p:nvSpPr>
          <p:cNvPr id="3" name="Tijdelijke aanduiding voor inhoud 2">
            <a:extLst>
              <a:ext uri="{FF2B5EF4-FFF2-40B4-BE49-F238E27FC236}">
                <a16:creationId xmlns:a16="http://schemas.microsoft.com/office/drawing/2014/main" id="{52E99BDD-A2E1-6C24-B00D-C68E2F92AE4C}"/>
              </a:ext>
            </a:extLst>
          </p:cNvPr>
          <p:cNvSpPr>
            <a:spLocks noGrp="1"/>
          </p:cNvSpPr>
          <p:nvPr>
            <p:ph idx="1"/>
          </p:nvPr>
        </p:nvSpPr>
        <p:spPr/>
        <p:txBody>
          <a:bodyPr>
            <a:normAutofit/>
          </a:bodyPr>
          <a:lstStyle/>
          <a:p>
            <a:r>
              <a:rPr lang="en-GB" dirty="0"/>
              <a:t>The invasion into Ukraine and the follow up sanctions resulted in some major and essential commodity flows having to be redirected</a:t>
            </a:r>
          </a:p>
          <a:p>
            <a:pPr lvl="1">
              <a:buFont typeface="Wingdings" panose="05000000000000000000" pitchFamily="2" charset="2"/>
              <a:buChar char="Ø"/>
            </a:pPr>
            <a:r>
              <a:rPr lang="en-GB" dirty="0"/>
              <a:t>Oil from Russia now flows to Asia</a:t>
            </a:r>
          </a:p>
          <a:p>
            <a:pPr lvl="1">
              <a:buFont typeface="Wingdings" panose="05000000000000000000" pitchFamily="2" charset="2"/>
              <a:buChar char="Ø"/>
            </a:pPr>
            <a:r>
              <a:rPr lang="en-GB" dirty="0"/>
              <a:t>Same for metal</a:t>
            </a:r>
          </a:p>
          <a:p>
            <a:pPr lvl="1">
              <a:buFont typeface="Wingdings" panose="05000000000000000000" pitchFamily="2" charset="2"/>
              <a:buChar char="Ø"/>
            </a:pPr>
            <a:r>
              <a:rPr lang="en-GB" dirty="0"/>
              <a:t>Oil from Saudi now flows to Europe and the US has become a big supplier of LNG to Europe </a:t>
            </a:r>
          </a:p>
          <a:p>
            <a:r>
              <a:rPr lang="en-GB" dirty="0"/>
              <a:t>As USD is no longer a currency for goods with a Russian origin, this has also caused a major shift in trade currencies and a lack of USD for some countries</a:t>
            </a:r>
            <a:endParaRPr lang="nl-NL" dirty="0"/>
          </a:p>
        </p:txBody>
      </p:sp>
    </p:spTree>
    <p:extLst>
      <p:ext uri="{BB962C8B-B14F-4D97-AF65-F5344CB8AC3E}">
        <p14:creationId xmlns:p14="http://schemas.microsoft.com/office/powerpoint/2010/main" val="31566257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43497</TotalTime>
  <Words>2244</Words>
  <Application>Microsoft Office PowerPoint</Application>
  <PresentationFormat>Widescreen</PresentationFormat>
  <Paragraphs>179</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Calibri Light</vt:lpstr>
      <vt:lpstr>Dubai Medium</vt:lpstr>
      <vt:lpstr>Georgia</vt:lpstr>
      <vt:lpstr>Wingdings</vt:lpstr>
      <vt:lpstr>Office Theme</vt:lpstr>
      <vt:lpstr>Global Currency Issues:  Where are they, Why are they there and How you can prepare</vt:lpstr>
      <vt:lpstr>Today’s agenda</vt:lpstr>
      <vt:lpstr>PowerPoint Presentation</vt:lpstr>
      <vt:lpstr>                          A short recap</vt:lpstr>
      <vt:lpstr>                  Where are we today</vt:lpstr>
      <vt:lpstr>                Where are we today</vt:lpstr>
      <vt:lpstr>     What is influencing the availability             of foreign currencies today</vt:lpstr>
      <vt:lpstr>                        The Cost of Oil  Why some oil producing countries are “struggling</vt:lpstr>
      <vt:lpstr>                  Revised trade flows </vt:lpstr>
      <vt:lpstr>                      Interest Rates</vt:lpstr>
      <vt:lpstr>                  Some of the hotspots</vt:lpstr>
      <vt:lpstr>                                  India </vt:lpstr>
      <vt:lpstr>                               Egypt</vt:lpstr>
      <vt:lpstr>                Situation in Middle East</vt:lpstr>
      <vt:lpstr>                                 Turkey</vt:lpstr>
      <vt:lpstr>                             Argentina </vt:lpstr>
      <vt:lpstr>                                China </vt:lpstr>
      <vt:lpstr>                                Japan</vt:lpstr>
      <vt:lpstr>                          Venezuela</vt:lpstr>
      <vt:lpstr>                           Honduras</vt:lpstr>
      <vt:lpstr>                 What can/should you do </vt:lpstr>
      <vt:lpstr>                            Discipline</vt:lpstr>
      <vt:lpstr>                          Be prepared</vt:lpstr>
      <vt:lpstr>                      Pricing the risk</vt:lpstr>
      <vt:lpstr>                Be prepared to step away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Your Amazing Sessions</dc:title>
  <dc:creator>Cara Crown</dc:creator>
  <cp:lastModifiedBy>Rocky Thomas</cp:lastModifiedBy>
  <cp:revision>26</cp:revision>
  <cp:lastPrinted>2024-06-04T07:13:42Z</cp:lastPrinted>
  <dcterms:created xsi:type="dcterms:W3CDTF">2023-10-25T18:34:12Z</dcterms:created>
  <dcterms:modified xsi:type="dcterms:W3CDTF">2024-06-06T14:15:52Z</dcterms:modified>
</cp:coreProperties>
</file>